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y="6858000" cx="9144000"/>
  <p:notesSz cx="6858000" cy="9144000"/>
  <p:embeddedFontLst>
    <p:embeddedFont>
      <p:font typeface="Constantia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74" roundtripDataSignature="AMtx7mj4UdCwj7XhCebwN8zfXKtDthhm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98486A-A276-4E3A-967B-0510B8140405}">
  <a:tblStyle styleId="{DB98486A-A276-4E3A-967B-0510B8140405}" styleName="Table_0">
    <a:wholeTbl>
      <a:tcTxStyle b="off" i="off">
        <a:font>
          <a:latin typeface="Constantia"/>
          <a:ea typeface="Constantia"/>
          <a:cs typeface="Constantia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BF5"/>
          </a:solidFill>
        </a:fill>
      </a:tcStyle>
    </a:wholeTbl>
    <a:band1H>
      <a:tcTxStyle/>
      <a:tcStyle>
        <a:fill>
          <a:solidFill>
            <a:srgbClr val="CAD4EA"/>
          </a:solidFill>
        </a:fill>
      </a:tcStyle>
    </a:band1H>
    <a:band2H>
      <a:tcTxStyle/>
    </a:band2H>
    <a:band1V>
      <a:tcTxStyle/>
      <a:tcStyle>
        <a:fill>
          <a:solidFill>
            <a:srgbClr val="CAD4EA"/>
          </a:solidFill>
        </a:fill>
      </a:tcStyle>
    </a:band1V>
    <a:band2V>
      <a:tcTxStyle/>
    </a:band2V>
    <a:lastCol>
      <a:tcTxStyle b="on" i="off">
        <a:font>
          <a:latin typeface="Constantia"/>
          <a:ea typeface="Constantia"/>
          <a:cs typeface="Constantia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onstantia"/>
          <a:ea typeface="Constantia"/>
          <a:cs typeface="Constantia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onstantia"/>
          <a:ea typeface="Constantia"/>
          <a:cs typeface="Constantia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onstantia"/>
          <a:ea typeface="Constantia"/>
          <a:cs typeface="Constantia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AA18C174-9BA1-4601-9CB3-C2FB4570B1E3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0ED45FF-6525-46D1-AEC1-4A0F36F342DA}" styleName="Table_2">
    <a:wholeTbl>
      <a:tcTxStyle b="off" i="off">
        <a:font>
          <a:latin typeface="Constantia"/>
          <a:ea typeface="Constantia"/>
          <a:cs typeface="Constantia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6F8"/>
          </a:solidFill>
        </a:fill>
      </a:tcStyle>
    </a:wholeTbl>
    <a:band1H>
      <a:tcTxStyle/>
      <a:tcStyle>
        <a:fill>
          <a:solidFill>
            <a:srgbClr val="CAEEF1"/>
          </a:solidFill>
        </a:fill>
      </a:tcStyle>
    </a:band1H>
    <a:band2H>
      <a:tcTxStyle/>
    </a:band2H>
    <a:band1V>
      <a:tcTxStyle/>
      <a:tcStyle>
        <a:fill>
          <a:solidFill>
            <a:srgbClr val="CAEEF1"/>
          </a:solidFill>
        </a:fill>
      </a:tcStyle>
    </a:band1V>
    <a:band2V>
      <a:tcTxStyle/>
    </a:band2V>
    <a:lastCol>
      <a:tcTxStyle b="on" i="off">
        <a:font>
          <a:latin typeface="Constantia"/>
          <a:ea typeface="Constantia"/>
          <a:cs typeface="Constantia"/>
        </a:font>
        <a:schemeClr val="lt1"/>
      </a:tcTxStyle>
      <a:tcStyle>
        <a:fill>
          <a:solidFill>
            <a:schemeClr val="accent3"/>
          </a:solidFill>
        </a:fill>
      </a:tcStyle>
    </a:lastCol>
    <a:firstCol>
      <a:tcTxStyle b="on" i="off">
        <a:font>
          <a:latin typeface="Constantia"/>
          <a:ea typeface="Constantia"/>
          <a:cs typeface="Constantia"/>
        </a:font>
        <a:schemeClr val="lt1"/>
      </a:tcTxStyle>
      <a:tcStyle>
        <a:fill>
          <a:solidFill>
            <a:schemeClr val="accent3"/>
          </a:solidFill>
        </a:fill>
      </a:tcStyle>
    </a:firstCol>
    <a:lastRow>
      <a:tcTxStyle b="on" i="off">
        <a:font>
          <a:latin typeface="Constantia"/>
          <a:ea typeface="Constantia"/>
          <a:cs typeface="Constantia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3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onstantia"/>
          <a:ea typeface="Constantia"/>
          <a:cs typeface="Constantia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Constantia-boldItalic.fntdata"/><Relationship Id="rId72" Type="http://schemas.openxmlformats.org/officeDocument/2006/relationships/font" Target="fonts/Constantia-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74" Type="http://customschemas.google.com/relationships/presentationmetadata" Target="metadata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Constantia-bold.fntdata"/><Relationship Id="rId70" Type="http://schemas.openxmlformats.org/officeDocument/2006/relationships/font" Target="fonts/Constantia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Итак, для того, чтобы разобраться в том, за счёт чего GPU обладает такими достоинствами, сравним его  с CPU.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Особенности современных CPU: рассказываю слайд </a:t>
            </a:r>
            <a:endParaRPr/>
          </a:p>
        </p:txBody>
      </p:sp>
      <p:sp>
        <p:nvSpPr>
          <p:cNvPr id="215" name="Google Shape;215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Блоком построения GPU является потоковый мультироцессор, который условно можно сопоставить ядру CPU.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 cостоит из 32-х относительно слабых вычислительных ядер, …</a:t>
            </a:r>
            <a:endParaRPr/>
          </a:p>
        </p:txBody>
      </p:sp>
      <p:sp>
        <p:nvSpPr>
          <p:cNvPr id="224" name="Google Shape;224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Для достижения максимальной производительности 4 GPC объединяют в один чип. Помимо, собственно, вычислительных блоков, на чипе находится кеш L2, контроллеры памяти и GigaThreadEngine – устройство, распределяющее работу по блокам</a:t>
            </a:r>
            <a:endParaRPr/>
          </a:p>
        </p:txBody>
      </p:sp>
      <p:sp>
        <p:nvSpPr>
          <p:cNvPr id="232" name="Google Shape;232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 итоге получаем, </a:t>
            </a:r>
            <a:endParaRPr/>
          </a:p>
        </p:txBody>
      </p:sp>
      <p:sp>
        <p:nvSpPr>
          <p:cNvPr id="261" name="Google Shape;261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 целом, ядра GPU намного слабее ядер CPU, но зато их в сотню раз больше. Кешированию уделено значительно меньшее внимание. Здесь всего два уровня кешей, кеш L2 в 10 раз меньше, чем на CPU, кеш L1 имеет размеры, сопоставимые с L1, но разделяется между 32-мя ядрами одного SM. К тому же, доступ L1 происходит не за такт, как это происходит в CPU. Оперативная память имеет высокую латентность, но и широкую полосу пропускания, оптимизированную для коллективного доступа. Нити GPU легковесны, GPU в состоянии поддерживать миллионы активных виртуальных нитей и быстро переключать выполнение между группами нитей. За счёт этого обеспечивается эффективная загрузка ядер – пока одни нити ожидают завершения обращений в память другие будут заниматься вычислениями.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 целом, основная идея – в CPU много уделено снижению латентности памяти за счёт внедрения дополнительных высокоскоростных кешей. Ядра мало простаивают, т.к. обращения в память выполняются быстро. Однако, сложные протоколы кеширования снижаю общую пропускную способность памяти. В GPU иная стратегия покрытия латентности памяти. Память имеет высокую латентность, но высокую пропускную способность, и за счёт</a:t>
            </a:r>
            <a:endParaRPr/>
          </a:p>
        </p:txBody>
      </p:sp>
      <p:sp>
        <p:nvSpPr>
          <p:cNvPr id="268" name="Google Shape;268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CPU: Сложная иерархия кешей, от небольших сверхбыстрых до больших помедленнее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/>
              <a:t>GPU: Запустить много нитей, покрывать обращения одних нитей в память вычислениями в других за счёт быстрого переключения выполнения между группами нитей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6" name="Google Shape;276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CPU: Сложная иерархия кешей, от небольших сверхбыстрых до больших помедленнее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/>
              <a:t>GPU: Запустить много нитей, покрывать обращения одних нитей в память вычислениями в других за счёт быстрого переключения выполнения между группами нитей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4" name="Google Shape;284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Достаточно давно было замечено, что видеокарты выдают большую производительности на тех задачах, для которых были созданы, а именно на обработке этапов графического конвейера. Энтузиасты осуществляли вычисления на видеокартах с использованием шейдерных языков, то только с появлением CUDA в 2006-м году вместе в GeFroce 8-й серии появилась возможность прямого полноценного использования ресурсов GPU для вычислений общего вида.  Именно с тех пор стало осмысленным выражение GPGPU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CUDA - … Эксклюзивно поддерживается всеми производимыми GPU компании Nvidia, начиная с 2006</a:t>
            </a:r>
            <a:endParaRPr/>
          </a:p>
        </p:txBody>
      </p:sp>
      <p:sp>
        <p:nvSpPr>
          <p:cNvPr id="130" name="Google Shape;130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Переводим к изучению модели программирования CUDA.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Для начала, вспомним классификацию Флинна и определим место CUDA в ней.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Описываю классификацию</a:t>
            </a:r>
            <a:endParaRPr/>
          </a:p>
        </p:txBody>
      </p:sp>
      <p:sp>
        <p:nvSpPr>
          <p:cNvPr id="533" name="Google Shape;533;p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У Nvidia собственная архитектура, имеющая черты как SIMD, так и MIMD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i="1" lang="en-US"/>
              <a:t>SIMT, Single Instruction – Multiple Thread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Начнём с того, как модель исполнения выглядит для программиста</a:t>
            </a:r>
            <a:endParaRPr/>
          </a:p>
        </p:txBody>
      </p:sp>
      <p:sp>
        <p:nvSpPr>
          <p:cNvPr id="583" name="Google Shape;583;p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Теперь разберёмся как эта виртуальная структура(видимая программисту) реализована в аппаратном выполнении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Блоки не мигрируют между SM, т.е. каждый блок выполняется на одном SM от начала и до конца. Распределение блоков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Но это ещё не все. Быстрое переключение контекста и высокая пропускная способность памяти обусловлены тем, что нити выполняются не независимо друг-от-друга…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все нити которого готовы к выполнению следующей инструкции (завершены пересылки памяти и рассчитаны зависимости) </a:t>
            </a:r>
            <a:endParaRPr/>
          </a:p>
        </p:txBody>
      </p:sp>
      <p:sp>
        <p:nvSpPr>
          <p:cNvPr id="612" name="Google Shape;612;p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Преимуществами GPU перед CPU является высокая энергоэффективность и низкая себестоимость получаемой производительности, поэтому GPGPU произвело настоящую революцию в суперкоспьютинге, многие современные суперкомпы из top-500 построены с использованием GPU. Рассказываю график. </a:t>
            </a:r>
            <a:endParaRPr/>
          </a:p>
        </p:txBody>
      </p:sp>
      <p:sp>
        <p:nvSpPr>
          <p:cNvPr id="150" name="Google Shape;150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Существует несколько направлений развития GPU – развлечения, профессиональная графика и высокопроизводительные вычисления. Семейства различаются числом вычислительных ядер, объёмом оперативной памяти и количеством её контроллеров, т.е. пропускной способностью. Однако, с точки зрения общей архитектуры, все модели из одного поколения одинаковы, и если Ваша программа работает успешно на топовой tesla, то будет работать и на самом дешёвом GeForce и наоборот, различаться будет лишь время выполнения. Таким образом, для обучения сойдёт и видеокарта ноутбука, как у меня.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Обратите внимание на одинаковый форм-фактор!</a:t>
            </a:r>
            <a:endParaRPr/>
          </a:p>
        </p:txBody>
      </p:sp>
      <p:sp>
        <p:nvSpPr>
          <p:cNvPr id="169" name="Google Shape;169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bg>
      <p:bgPr>
        <a:gradFill>
          <a:gsLst>
            <a:gs pos="0">
              <a:srgbClr val="439FD7"/>
            </a:gs>
            <a:gs pos="25000">
              <a:srgbClr val="4397CA"/>
            </a:gs>
            <a:gs pos="100000">
              <a:srgbClr val="00466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6"/>
          <p:cNvSpPr txBox="1"/>
          <p:nvPr>
            <p:ph type="ctrTitle"/>
          </p:nvPr>
        </p:nvSpPr>
        <p:spPr>
          <a:xfrm>
            <a:off x="533400" y="1371600"/>
            <a:ext cx="785164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18275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CE0EA"/>
              </a:buClr>
              <a:buSzPts val="5600"/>
              <a:buFont typeface="Calibri"/>
              <a:buNone/>
              <a:defRPr b="1" sz="5600">
                <a:solidFill>
                  <a:srgbClr val="4CE0E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6"/>
          <p:cNvSpPr txBox="1"/>
          <p:nvPr>
            <p:ph idx="1" type="subTitle"/>
          </p:nvPr>
        </p:nvSpPr>
        <p:spPr>
          <a:xfrm>
            <a:off x="533400" y="3228536"/>
            <a:ext cx="7854696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18275" wrap="square" tIns="45700">
            <a:normAutofit/>
          </a:bodyPr>
          <a:lstStyle>
            <a:lvl1pPr lvl="0" marR="45720" algn="r">
              <a:spcBef>
                <a:spcPts val="520"/>
              </a:spcBef>
              <a:spcAft>
                <a:spcPts val="0"/>
              </a:spcAft>
              <a:buSzPts val="247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53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17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3" name="Google Shape;23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6"/>
          <p:cNvSpPr txBox="1"/>
          <p:nvPr>
            <p:ph idx="11" type="ftr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6"/>
          <p:cNvSpPr txBox="1"/>
          <p:nvPr>
            <p:ph idx="12" type="sldNum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4"/>
          <p:cNvSpPr txBox="1"/>
          <p:nvPr>
            <p:ph type="title"/>
          </p:nvPr>
        </p:nvSpPr>
        <p:spPr>
          <a:xfrm>
            <a:off x="685800" y="514352"/>
            <a:ext cx="2743200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libri"/>
              <a:buNone/>
              <a:defRPr b="0" sz="2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74"/>
          <p:cNvSpPr txBox="1"/>
          <p:nvPr>
            <p:ph idx="1" type="body"/>
          </p:nvPr>
        </p:nvSpPr>
        <p:spPr>
          <a:xfrm>
            <a:off x="685800" y="1676400"/>
            <a:ext cx="2743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75" spcFirstLastPara="1" rIns="1827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33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74"/>
          <p:cNvSpPr txBox="1"/>
          <p:nvPr>
            <p:ph idx="2" type="body"/>
          </p:nvPr>
        </p:nvSpPr>
        <p:spPr>
          <a:xfrm>
            <a:off x="3575050" y="1676400"/>
            <a:ext cx="511175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397510" lvl="0" marL="457200" algn="l">
              <a:spcBef>
                <a:spcPts val="560"/>
              </a:spcBef>
              <a:spcAft>
                <a:spcPts val="0"/>
              </a:spcAft>
              <a:buSzPts val="2660"/>
              <a:buChar char="⚫"/>
              <a:defRPr sz="2800"/>
            </a:lvl1pPr>
            <a:lvl2pPr indent="-368935" lvl="1" marL="914400" algn="l">
              <a:spcBef>
                <a:spcPts val="520"/>
              </a:spcBef>
              <a:spcAft>
                <a:spcPts val="0"/>
              </a:spcAft>
              <a:buSzPts val="2210"/>
              <a:buChar char="⚫"/>
              <a:defRPr sz="2600"/>
            </a:lvl2pPr>
            <a:lvl3pPr indent="-335280" lvl="2" marL="1371600" algn="l">
              <a:spcBef>
                <a:spcPts val="480"/>
              </a:spcBef>
              <a:spcAft>
                <a:spcPts val="0"/>
              </a:spcAft>
              <a:buSzPts val="1680"/>
              <a:buChar char="⚫"/>
              <a:defRPr sz="2400"/>
            </a:lvl3pPr>
            <a:lvl4pPr indent="-311150" lvl="3" marL="1828800" algn="l">
              <a:spcBef>
                <a:spcPts val="400"/>
              </a:spcBef>
              <a:spcAft>
                <a:spcPts val="0"/>
              </a:spcAft>
              <a:buSzPts val="1300"/>
              <a:buChar char="⚫"/>
              <a:defRPr sz="2000"/>
            </a:lvl4pPr>
            <a:lvl5pPr indent="-302895" lvl="4" marL="22860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7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74"/>
          <p:cNvSpPr txBox="1"/>
          <p:nvPr>
            <p:ph idx="11" type="ftr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74"/>
          <p:cNvSpPr txBox="1"/>
          <p:nvPr>
            <p:ph idx="12" type="sldNum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showMasterSp="0" type="picTx">
  <p:cSld name="PICTURE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5"/>
          <p:cNvSpPr/>
          <p:nvPr/>
        </p:nvSpPr>
        <p:spPr>
          <a:xfrm flipH="1" rot="-10380000">
            <a:off x="3165753" y="1108077"/>
            <a:ext cx="5257800" cy="4114800"/>
          </a:xfrm>
          <a:prstGeom prst="snipRoundRect">
            <a:avLst>
              <a:gd fmla="val 0" name="adj1"/>
              <a:gd fmla="val 3646" name="adj2"/>
            </a:avLst>
          </a:prstGeom>
          <a:solidFill>
            <a:srgbClr val="FFFFFF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98500" kx="100000" rotWithShape="0" algn="tl" dir="7500000" dist="38500" sy="10008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5" name="Google Shape;95;p75"/>
          <p:cNvSpPr/>
          <p:nvPr/>
        </p:nvSpPr>
        <p:spPr>
          <a:xfrm flipH="1" rot="-10380000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  <a:effectLst>
            <a:outerShdw blurRad="19685" rotWithShape="0" algn="tl" dir="12900000" dist="6350">
              <a:srgbClr val="000000">
                <a:alpha val="4666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6" name="Google Shape;96;p75"/>
          <p:cNvSpPr txBox="1"/>
          <p:nvPr>
            <p:ph type="title"/>
          </p:nvPr>
        </p:nvSpPr>
        <p:spPr>
          <a:xfrm>
            <a:off x="609600" y="1176996"/>
            <a:ext cx="2212848" cy="15826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None/>
              <a:defRPr b="1"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75"/>
          <p:cNvSpPr txBox="1"/>
          <p:nvPr>
            <p:ph idx="1" type="body"/>
          </p:nvPr>
        </p:nvSpPr>
        <p:spPr>
          <a:xfrm>
            <a:off x="609600" y="2828785"/>
            <a:ext cx="2209800" cy="2179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64000" spcFirstLastPara="1" rIns="45700" wrap="square" tIns="45700">
            <a:normAutofit/>
          </a:bodyPr>
          <a:lstStyle>
            <a:lvl1pPr indent="-228600" lvl="0" marL="457200" algn="l">
              <a:spcBef>
                <a:spcPts val="250"/>
              </a:spcBef>
              <a:spcAft>
                <a:spcPts val="0"/>
              </a:spcAft>
              <a:buSzPts val="1235"/>
              <a:buFont typeface="Constantia"/>
              <a:buNone/>
              <a:defRPr sz="1300"/>
            </a:lvl1pPr>
            <a:lvl2pPr indent="-293369" lvl="1" marL="914400" algn="l">
              <a:spcBef>
                <a:spcPts val="240"/>
              </a:spcBef>
              <a:spcAft>
                <a:spcPts val="0"/>
              </a:spcAft>
              <a:buSzPts val="1020"/>
              <a:buChar char="⚫"/>
              <a:defRPr sz="1200"/>
            </a:lvl2pPr>
            <a:lvl3pPr indent="-273050" lvl="2" marL="1371600" algn="l">
              <a:spcBef>
                <a:spcPts val="200"/>
              </a:spcBef>
              <a:spcAft>
                <a:spcPts val="0"/>
              </a:spcAft>
              <a:buSzPts val="700"/>
              <a:buChar char="⚫"/>
              <a:defRPr sz="1000"/>
            </a:lvl3pPr>
            <a:lvl4pPr indent="-265747" lvl="3" marL="1828800" algn="l">
              <a:spcBef>
                <a:spcPts val="180"/>
              </a:spcBef>
              <a:spcAft>
                <a:spcPts val="0"/>
              </a:spcAft>
              <a:buSzPts val="585"/>
              <a:buChar char="⚫"/>
              <a:defRPr sz="900"/>
            </a:lvl4pPr>
            <a:lvl5pPr indent="-265747" lvl="4" marL="2286000" algn="l">
              <a:spcBef>
                <a:spcPts val="180"/>
              </a:spcBef>
              <a:spcAft>
                <a:spcPts val="0"/>
              </a:spcAft>
              <a:buSzPts val="585"/>
              <a:buChar char="⚫"/>
              <a:defRPr sz="9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75"/>
          <p:cNvSpPr txBox="1"/>
          <p:nvPr>
            <p:ph idx="11" type="ftr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75"/>
          <p:cNvSpPr txBox="1"/>
          <p:nvPr>
            <p:ph idx="12" type="sldNum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75"/>
          <p:cNvSpPr/>
          <p:nvPr>
            <p:ph idx="2" type="pic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lt2"/>
          </a:solidFill>
          <a:ln cap="rnd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75"/>
          <p:cNvSpPr/>
          <p:nvPr/>
        </p:nvSpPr>
        <p:spPr>
          <a:xfrm flipH="1" rot="10800000">
            <a:off x="-9525" y="5816600"/>
            <a:ext cx="9163050" cy="104140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03" name="Google Shape;103;p75"/>
          <p:cNvSpPr/>
          <p:nvPr/>
        </p:nvSpPr>
        <p:spPr>
          <a:xfrm flipH="1" rot="10800000">
            <a:off x="4381500" y="6219825"/>
            <a:ext cx="4762500" cy="638175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6"/>
          <p:cNvSpPr txBox="1"/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76"/>
          <p:cNvSpPr txBox="1"/>
          <p:nvPr>
            <p:ph idx="1" type="body"/>
          </p:nvPr>
        </p:nvSpPr>
        <p:spPr>
          <a:xfrm rot="5400000">
            <a:off x="2377440" y="15240"/>
            <a:ext cx="438912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7185" lvl="0" marL="457200" algn="l"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indent="-302895" lvl="4" marL="22860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7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6"/>
          <p:cNvSpPr txBox="1"/>
          <p:nvPr>
            <p:ph idx="11" type="ftr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76"/>
          <p:cNvSpPr txBox="1"/>
          <p:nvPr>
            <p:ph idx="12" type="sldNum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7"/>
          <p:cNvSpPr txBox="1"/>
          <p:nvPr>
            <p:ph type="title"/>
          </p:nvPr>
        </p:nvSpPr>
        <p:spPr>
          <a:xfrm rot="5400000">
            <a:off x="5052219" y="2491582"/>
            <a:ext cx="521176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77"/>
          <p:cNvSpPr txBox="1"/>
          <p:nvPr>
            <p:ph idx="1" type="body"/>
          </p:nvPr>
        </p:nvSpPr>
        <p:spPr>
          <a:xfrm rot="5400000">
            <a:off x="861219" y="510382"/>
            <a:ext cx="5211763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7185" lvl="0" marL="457200" algn="l"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indent="-302895" lvl="4" marL="22860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7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77"/>
          <p:cNvSpPr txBox="1"/>
          <p:nvPr>
            <p:ph idx="11" type="ftr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77"/>
          <p:cNvSpPr txBox="1"/>
          <p:nvPr>
            <p:ph idx="12" type="sldNum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bg>
      <p:bgPr>
        <a:gradFill>
          <a:gsLst>
            <a:gs pos="0">
              <a:srgbClr val="439FD7"/>
            </a:gs>
            <a:gs pos="25000">
              <a:srgbClr val="4397CA"/>
            </a:gs>
            <a:gs pos="100000">
              <a:srgbClr val="00466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8"/>
          <p:cNvSpPr txBox="1"/>
          <p:nvPr>
            <p:ph type="title"/>
          </p:nvPr>
        </p:nvSpPr>
        <p:spPr>
          <a:xfrm>
            <a:off x="530352" y="1316736"/>
            <a:ext cx="7772400" cy="136245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AE3AC"/>
              </a:buClr>
              <a:buSzPts val="5600"/>
              <a:buFont typeface="Calibri"/>
              <a:buNone/>
              <a:defRPr b="1" sz="5600" cap="none">
                <a:solidFill>
                  <a:srgbClr val="4AE3A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8"/>
          <p:cNvSpPr txBox="1"/>
          <p:nvPr>
            <p:ph idx="1" type="body"/>
          </p:nvPr>
        </p:nvSpPr>
        <p:spPr>
          <a:xfrm>
            <a:off x="530352" y="2704664"/>
            <a:ext cx="7772400" cy="150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9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53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>
                <a:solidFill>
                  <a:schemeClr val="lt1"/>
                </a:solidFill>
              </a:defRPr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8"/>
          <p:cNvSpPr txBox="1"/>
          <p:nvPr>
            <p:ph idx="11" type="ftr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8"/>
          <p:cNvSpPr txBox="1"/>
          <p:nvPr>
            <p:ph idx="12" type="sldNum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9"/>
          <p:cNvSpPr txBox="1"/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9"/>
          <p:cNvSpPr txBox="1"/>
          <p:nvPr>
            <p:ph idx="1" type="body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7185" lvl="0" marL="457200" algn="l"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indent="-302895" lvl="4" marL="22860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9"/>
          <p:cNvSpPr txBox="1"/>
          <p:nvPr>
            <p:ph idx="11" type="ftr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9"/>
          <p:cNvSpPr txBox="1"/>
          <p:nvPr>
            <p:ph idx="12" type="sldNum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bg>
      <p:bgPr>
        <a:gradFill>
          <a:gsLst>
            <a:gs pos="0">
              <a:srgbClr val="439FD7"/>
            </a:gs>
            <a:gs pos="25000">
              <a:srgbClr val="4397CA"/>
            </a:gs>
            <a:gs pos="100000">
              <a:srgbClr val="00466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5"/>
          <p:cNvSpPr txBox="1"/>
          <p:nvPr>
            <p:ph type="ctrTitle"/>
          </p:nvPr>
        </p:nvSpPr>
        <p:spPr>
          <a:xfrm>
            <a:off x="533400" y="1371600"/>
            <a:ext cx="785164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18275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CE0EA"/>
              </a:buClr>
              <a:buSzPts val="5600"/>
              <a:buFont typeface="Calibri"/>
              <a:buNone/>
              <a:defRPr b="1" sz="5600">
                <a:solidFill>
                  <a:srgbClr val="4CE0E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5"/>
          <p:cNvSpPr txBox="1"/>
          <p:nvPr>
            <p:ph idx="1" type="subTitle"/>
          </p:nvPr>
        </p:nvSpPr>
        <p:spPr>
          <a:xfrm>
            <a:off x="533400" y="3228536"/>
            <a:ext cx="7854696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18275" wrap="square" tIns="45700">
            <a:normAutofit/>
          </a:bodyPr>
          <a:lstStyle>
            <a:lvl1pPr lvl="0" marR="45720" algn="r">
              <a:spcBef>
                <a:spcPts val="520"/>
              </a:spcBef>
              <a:spcAft>
                <a:spcPts val="0"/>
              </a:spcAft>
              <a:buSzPts val="247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53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17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2" name="Google Shape;52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5"/>
          <p:cNvSpPr txBox="1"/>
          <p:nvPr>
            <p:ph idx="11" type="ftr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5"/>
          <p:cNvSpPr txBox="1"/>
          <p:nvPr>
            <p:ph idx="12" type="sldNum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bg>
      <p:bgPr>
        <a:gradFill>
          <a:gsLst>
            <a:gs pos="0">
              <a:srgbClr val="439FD7"/>
            </a:gs>
            <a:gs pos="25000">
              <a:srgbClr val="4397CA"/>
            </a:gs>
            <a:gs pos="100000">
              <a:srgbClr val="00466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7"/>
          <p:cNvSpPr txBox="1"/>
          <p:nvPr>
            <p:ph type="title"/>
          </p:nvPr>
        </p:nvSpPr>
        <p:spPr>
          <a:xfrm>
            <a:off x="530352" y="1316736"/>
            <a:ext cx="7772400" cy="136245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AE3AC"/>
              </a:buClr>
              <a:buSzPts val="5600"/>
              <a:buFont typeface="Calibri"/>
              <a:buNone/>
              <a:defRPr b="1" sz="5600" cap="none">
                <a:solidFill>
                  <a:srgbClr val="4AE3A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7"/>
          <p:cNvSpPr txBox="1"/>
          <p:nvPr>
            <p:ph idx="1" type="body"/>
          </p:nvPr>
        </p:nvSpPr>
        <p:spPr>
          <a:xfrm>
            <a:off x="530352" y="2704664"/>
            <a:ext cx="7772400" cy="150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9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53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>
                <a:solidFill>
                  <a:schemeClr val="lt1"/>
                </a:solidFill>
              </a:defRPr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7"/>
          <p:cNvSpPr txBox="1"/>
          <p:nvPr>
            <p:ph idx="11" type="ftr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7"/>
          <p:cNvSpPr txBox="1"/>
          <p:nvPr>
            <p:ph idx="12" type="sldNum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0"/>
          <p:cNvSpPr txBox="1"/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0"/>
          <p:cNvSpPr txBox="1"/>
          <p:nvPr>
            <p:ph idx="1" type="body"/>
          </p:nvPr>
        </p:nvSpPr>
        <p:spPr>
          <a:xfrm>
            <a:off x="457200" y="1920085"/>
            <a:ext cx="4038600" cy="4434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5445" lvl="0" marL="457200" algn="l">
              <a:spcBef>
                <a:spcPts val="520"/>
              </a:spcBef>
              <a:spcAft>
                <a:spcPts val="0"/>
              </a:spcAft>
              <a:buSzPts val="2470"/>
              <a:buChar char="⚫"/>
              <a:defRPr sz="2600"/>
            </a:lvl1pPr>
            <a:lvl2pPr indent="-358140" lvl="1" marL="914400" algn="l">
              <a:spcBef>
                <a:spcPts val="480"/>
              </a:spcBef>
              <a:spcAft>
                <a:spcPts val="0"/>
              </a:spcAft>
              <a:buSzPts val="2040"/>
              <a:buChar char="⚫"/>
              <a:defRPr sz="2400"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⚫"/>
              <a:defRPr sz="2000"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4pPr>
            <a:lvl5pPr indent="-302895" lvl="4" marL="22860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70"/>
          <p:cNvSpPr txBox="1"/>
          <p:nvPr>
            <p:ph idx="2" type="body"/>
          </p:nvPr>
        </p:nvSpPr>
        <p:spPr>
          <a:xfrm>
            <a:off x="4648200" y="1920085"/>
            <a:ext cx="4038600" cy="4434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5445" lvl="0" marL="457200" algn="l">
              <a:spcBef>
                <a:spcPts val="520"/>
              </a:spcBef>
              <a:spcAft>
                <a:spcPts val="0"/>
              </a:spcAft>
              <a:buSzPts val="2470"/>
              <a:buChar char="⚫"/>
              <a:defRPr sz="2600"/>
            </a:lvl1pPr>
            <a:lvl2pPr indent="-358140" lvl="1" marL="914400" algn="l">
              <a:spcBef>
                <a:spcPts val="480"/>
              </a:spcBef>
              <a:spcAft>
                <a:spcPts val="0"/>
              </a:spcAft>
              <a:buSzPts val="2040"/>
              <a:buChar char="⚫"/>
              <a:defRPr sz="2400"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⚫"/>
              <a:defRPr sz="2000"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4pPr>
            <a:lvl5pPr indent="-302895" lvl="4" marL="2286000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0"/>
          <p:cNvSpPr txBox="1"/>
          <p:nvPr>
            <p:ph idx="11" type="ftr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0"/>
          <p:cNvSpPr txBox="1"/>
          <p:nvPr>
            <p:ph idx="12" type="sldNum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1"/>
          <p:cNvSpPr txBox="1"/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1"/>
          <p:cNvSpPr txBox="1"/>
          <p:nvPr>
            <p:ph idx="1" type="body"/>
          </p:nvPr>
        </p:nvSpPr>
        <p:spPr>
          <a:xfrm>
            <a:off x="457200" y="1855248"/>
            <a:ext cx="4040188" cy="6593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00" spcFirstLastPara="1" rIns="45700" wrap="square" tIns="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28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71"/>
          <p:cNvSpPr txBox="1"/>
          <p:nvPr>
            <p:ph idx="2" type="body"/>
          </p:nvPr>
        </p:nvSpPr>
        <p:spPr>
          <a:xfrm>
            <a:off x="4645025" y="1859757"/>
            <a:ext cx="4041775" cy="654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00" spcFirstLastPara="1" rIns="45700" wrap="square" tIns="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28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1"/>
          <p:cNvSpPr txBox="1"/>
          <p:nvPr>
            <p:ph idx="3" type="body"/>
          </p:nvPr>
        </p:nvSpPr>
        <p:spPr>
          <a:xfrm>
            <a:off x="457200" y="2514600"/>
            <a:ext cx="4040188" cy="3845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361315" lvl="0" marL="457200" algn="l">
              <a:spcBef>
                <a:spcPts val="440"/>
              </a:spcBef>
              <a:spcAft>
                <a:spcPts val="0"/>
              </a:spcAft>
              <a:buSzPts val="2090"/>
              <a:buChar char="⚫"/>
              <a:defRPr sz="2200"/>
            </a:lvl1pPr>
            <a:lvl2pPr indent="-336550" lvl="1" marL="914400" algn="l">
              <a:spcBef>
                <a:spcPts val="400"/>
              </a:spcBef>
              <a:spcAft>
                <a:spcPts val="0"/>
              </a:spcAft>
              <a:buSzPts val="1700"/>
              <a:buChar char="⚫"/>
              <a:defRPr sz="2000"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 sz="1800"/>
            </a:lvl3pPr>
            <a:lvl4pPr indent="-294639" lvl="3" marL="1828800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4pPr>
            <a:lvl5pPr indent="-294639" lvl="4" marL="2286000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71"/>
          <p:cNvSpPr txBox="1"/>
          <p:nvPr>
            <p:ph idx="4" type="body"/>
          </p:nvPr>
        </p:nvSpPr>
        <p:spPr>
          <a:xfrm>
            <a:off x="4645025" y="2514600"/>
            <a:ext cx="4041775" cy="3845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361315" lvl="0" marL="457200" algn="l">
              <a:spcBef>
                <a:spcPts val="440"/>
              </a:spcBef>
              <a:spcAft>
                <a:spcPts val="0"/>
              </a:spcAft>
              <a:buSzPts val="2090"/>
              <a:buChar char="⚫"/>
              <a:defRPr sz="2200"/>
            </a:lvl1pPr>
            <a:lvl2pPr indent="-336550" lvl="1" marL="914400" algn="l">
              <a:spcBef>
                <a:spcPts val="400"/>
              </a:spcBef>
              <a:spcAft>
                <a:spcPts val="0"/>
              </a:spcAft>
              <a:buSzPts val="1700"/>
              <a:buChar char="⚫"/>
              <a:defRPr sz="2000"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 sz="1800"/>
            </a:lvl3pPr>
            <a:lvl4pPr indent="-294639" lvl="3" marL="1828800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4pPr>
            <a:lvl5pPr indent="-294639" lvl="4" marL="2286000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1"/>
          <p:cNvSpPr txBox="1"/>
          <p:nvPr>
            <p:ph idx="11" type="ftr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1"/>
          <p:cNvSpPr txBox="1"/>
          <p:nvPr>
            <p:ph idx="12" type="sldNum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2"/>
          <p:cNvSpPr txBox="1"/>
          <p:nvPr>
            <p:ph type="title"/>
          </p:nvPr>
        </p:nvSpPr>
        <p:spPr>
          <a:xfrm>
            <a:off x="457200" y="704088"/>
            <a:ext cx="8305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  <a:defRPr b="0" sz="5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2"/>
          <p:cNvSpPr txBox="1"/>
          <p:nvPr>
            <p:ph idx="11" type="ftr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2"/>
          <p:cNvSpPr txBox="1"/>
          <p:nvPr>
            <p:ph idx="12" type="sldNum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3"/>
          <p:cNvSpPr txBox="1"/>
          <p:nvPr>
            <p:ph idx="11" type="ftr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73"/>
          <p:cNvSpPr txBox="1"/>
          <p:nvPr>
            <p:ph idx="12" type="sldNum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65000" ty="0" sy="65000"/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/>
          <p:nvPr/>
        </p:nvSpPr>
        <p:spPr>
          <a:xfrm>
            <a:off x="-9525" y="-7144"/>
            <a:ext cx="9163050" cy="104140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1" name="Google Shape;11;p64"/>
          <p:cNvSpPr/>
          <p:nvPr/>
        </p:nvSpPr>
        <p:spPr>
          <a:xfrm>
            <a:off x="4381500" y="-7144"/>
            <a:ext cx="4762500" cy="638175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2" name="Google Shape;12;p64"/>
          <p:cNvSpPr txBox="1"/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Calibri"/>
              <a:buNone/>
              <a:defRPr b="0" i="0" sz="5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64"/>
          <p:cNvSpPr txBox="1"/>
          <p:nvPr>
            <p:ph idx="1" type="body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5445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2470"/>
              <a:buFont typeface="Noto Sans Symbols"/>
              <a:buChar char="⚫"/>
              <a:defRPr b="0" i="0" sz="26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-3581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  <a:defRPr b="0" i="0" sz="24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-321944" lvl="2" marL="1371600" marR="0" rtl="0" algn="l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ts val="1470"/>
              <a:buFont typeface="Noto Sans Symbols"/>
              <a:buChar char="⚫"/>
              <a:defRPr b="0" i="0" sz="21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-3111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-320039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-309879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28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nstantia"/>
              <a:buChar char="•"/>
              <a:defRPr b="0" i="0" sz="16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nstantia"/>
              <a:buChar char="•"/>
              <a:defRPr b="0" i="0" sz="14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14" name="Google Shape;14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D0E9ED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15" name="Google Shape;15;p64"/>
          <p:cNvSpPr txBox="1"/>
          <p:nvPr>
            <p:ph idx="11" type="ftr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D0E9ED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16" name="Google Shape;16;p64"/>
          <p:cNvSpPr txBox="1"/>
          <p:nvPr>
            <p:ph idx="12" type="sldNum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0E9ED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0E9ED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0E9ED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0E9ED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0E9ED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0E9ED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0E9ED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0E9ED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D0E9ED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7" name="Google Shape;17;p64"/>
          <p:cNvGrpSpPr/>
          <p:nvPr/>
        </p:nvGrpSpPr>
        <p:grpSpPr>
          <a:xfrm>
            <a:off x="-29294" y="-16113"/>
            <a:ext cx="9198255" cy="1086266"/>
            <a:chOff x="-29322" y="-1971"/>
            <a:chExt cx="9198255" cy="1086266"/>
          </a:xfrm>
        </p:grpSpPr>
        <p:sp>
          <p:nvSpPr>
            <p:cNvPr id="18" name="Google Shape;18;p64"/>
            <p:cNvSpPr/>
            <p:nvPr/>
          </p:nvSpPr>
          <p:spPr>
            <a:xfrm rot="-164308">
              <a:off x="-19045" y="216550"/>
              <a:ext cx="9163050" cy="649224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09B6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9" name="Google Shape;19;p64"/>
            <p:cNvSpPr/>
            <p:nvPr/>
          </p:nvSpPr>
          <p:spPr>
            <a:xfrm rot="-164308">
              <a:off x="-14309" y="290003"/>
              <a:ext cx="9175812" cy="530352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65000" ty="0" sy="65000"/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3"/>
          <p:cNvSpPr/>
          <p:nvPr/>
        </p:nvSpPr>
        <p:spPr>
          <a:xfrm>
            <a:off x="-9525" y="-7144"/>
            <a:ext cx="9163050" cy="104140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4" name="Google Shape;34;p63"/>
          <p:cNvSpPr/>
          <p:nvPr/>
        </p:nvSpPr>
        <p:spPr>
          <a:xfrm>
            <a:off x="4381500" y="-7144"/>
            <a:ext cx="4762500" cy="638175"/>
          </a:xfrm>
          <a:custGeom>
            <a:rect b="b" l="l" r="r" t="t"/>
            <a:pathLst>
              <a:path extrusionOk="0" h="595" w="300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5" name="Google Shape;35;p63"/>
          <p:cNvSpPr txBox="1"/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  <a:defRPr b="0" i="0" sz="5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63"/>
          <p:cNvSpPr txBox="1"/>
          <p:nvPr>
            <p:ph idx="1" type="body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5445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2470"/>
              <a:buFont typeface="Noto Sans Symbols"/>
              <a:buChar char="⚫"/>
              <a:defRPr b="0" i="0" sz="2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-3581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  <a:defRPr b="0" i="0" sz="24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-321944" lvl="2" marL="1371600" marR="0" rtl="0" algn="l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ts val="1470"/>
              <a:buFont typeface="Noto Sans Symbols"/>
              <a:buChar char="⚫"/>
              <a:defRPr b="0" i="0" sz="21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-3111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-320039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-309879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28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nstantia"/>
              <a:buChar char="•"/>
              <a:defRPr b="0" i="0" sz="1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•"/>
              <a:defRPr b="0" i="0" sz="14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37" name="Google Shape;37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38" name="Google Shape;38;p63"/>
          <p:cNvSpPr txBox="1"/>
          <p:nvPr>
            <p:ph idx="11" type="ftr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39" name="Google Shape;39;p63"/>
          <p:cNvSpPr txBox="1"/>
          <p:nvPr>
            <p:ph idx="12" type="sldNum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 u="none">
                <a:solidFill>
                  <a:srgbClr val="035C75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0" name="Google Shape;40;p63"/>
          <p:cNvGrpSpPr/>
          <p:nvPr/>
        </p:nvGrpSpPr>
        <p:grpSpPr>
          <a:xfrm>
            <a:off x="-29294" y="-16113"/>
            <a:ext cx="9198255" cy="1086266"/>
            <a:chOff x="-29322" y="-1971"/>
            <a:chExt cx="9198255" cy="1086266"/>
          </a:xfrm>
        </p:grpSpPr>
        <p:sp>
          <p:nvSpPr>
            <p:cNvPr id="41" name="Google Shape;41;p63"/>
            <p:cNvSpPr/>
            <p:nvPr/>
          </p:nvSpPr>
          <p:spPr>
            <a:xfrm rot="-164308">
              <a:off x="-19045" y="216550"/>
              <a:ext cx="9163050" cy="649224"/>
            </a:xfrm>
            <a:custGeom>
              <a:rect b="b" l="l" r="r" t="t"/>
              <a:pathLst>
                <a:path extrusionOk="0" h="1055" w="5772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cap="flat" cmpd="sng" w="10775">
              <a:solidFill>
                <a:srgbClr val="09B6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42" name="Google Shape;42;p63"/>
            <p:cNvSpPr/>
            <p:nvPr/>
          </p:nvSpPr>
          <p:spPr>
            <a:xfrm rot="-164308">
              <a:off x="-14309" y="290003"/>
              <a:ext cx="9175812" cy="530352"/>
            </a:xfrm>
            <a:custGeom>
              <a:rect b="b" l="l" r="r" t="t"/>
              <a:pathLst>
                <a:path extrusionOk="0" h="854" w="5766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docs.nvidia.com/cuda/cuda-runtime-api/index.html#group__CUDART__MEMORY_1g48efa06b81cc031b2aa6fdc2e9930741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.jpg"/><Relationship Id="rId4" Type="http://schemas.openxmlformats.org/officeDocument/2006/relationships/image" Target="../media/image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3.jpg"/><Relationship Id="rId4" Type="http://schemas.openxmlformats.org/officeDocument/2006/relationships/image" Target="../media/image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3.jpg"/><Relationship Id="rId4" Type="http://schemas.openxmlformats.org/officeDocument/2006/relationships/image" Target="../media/image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5.jpg"/><Relationship Id="rId5" Type="http://schemas.openxmlformats.org/officeDocument/2006/relationships/image" Target="../media/image24.jpg"/><Relationship Id="rId6" Type="http://schemas.openxmlformats.org/officeDocument/2006/relationships/image" Target="../media/image10.jpg"/><Relationship Id="rId7" Type="http://schemas.openxmlformats.org/officeDocument/2006/relationships/image" Target="../media/image20.jp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"/>
          <p:cNvSpPr txBox="1"/>
          <p:nvPr>
            <p:ph type="ctrTitle"/>
          </p:nvPr>
        </p:nvSpPr>
        <p:spPr>
          <a:xfrm>
            <a:off x="599485" y="1772816"/>
            <a:ext cx="8568952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182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CE0EA"/>
              </a:buClr>
              <a:buSzPts val="4000"/>
              <a:buFont typeface="Calibri"/>
              <a:buNone/>
            </a:pPr>
            <a:r>
              <a:rPr lang="en-US" sz="4000"/>
              <a:t>Технология CUDA для высокопроизводительных вычислений на кластерах с GPU</a:t>
            </a:r>
            <a:endParaRPr sz="4000"/>
          </a:p>
        </p:txBody>
      </p:sp>
      <p:sp>
        <p:nvSpPr>
          <p:cNvPr id="121" name="Google Shape;121;p1"/>
          <p:cNvSpPr/>
          <p:nvPr/>
        </p:nvSpPr>
        <p:spPr>
          <a:xfrm>
            <a:off x="3566003" y="6165304"/>
            <a:ext cx="16749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Часть первая</a:t>
            </a:r>
            <a:endParaRPr b="1"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"/>
          <p:cNvSpPr txBox="1"/>
          <p:nvPr>
            <p:ph type="title"/>
          </p:nvPr>
        </p:nvSpPr>
        <p:spPr>
          <a:xfrm>
            <a:off x="530352" y="1316736"/>
            <a:ext cx="7772400" cy="136245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4AE3AC"/>
              </a:buClr>
              <a:buSzPts val="5600"/>
              <a:buFont typeface="Calibri"/>
              <a:buNone/>
            </a:pPr>
            <a:r>
              <a:rPr lang="en-US"/>
              <a:t>Часть 1: Аппаратно-программная модель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"/>
          <p:cNvSpPr txBox="1"/>
          <p:nvPr>
            <p:ph type="title"/>
          </p:nvPr>
        </p:nvSpPr>
        <p:spPr>
          <a:xfrm>
            <a:off x="467544" y="2636912"/>
            <a:ext cx="7772400" cy="136245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AE3AC"/>
              </a:buClr>
              <a:buSzPts val="5600"/>
              <a:buFont typeface="Calibri"/>
              <a:buNone/>
            </a:pPr>
            <a:r>
              <a:rPr lang="en-US"/>
              <a:t>Аппаратная архитектура GPU Nvidia</a:t>
            </a:r>
            <a:endParaRPr/>
          </a:p>
        </p:txBody>
      </p:sp>
      <p:sp>
        <p:nvSpPr>
          <p:cNvPr id="199" name="Google Shape;199;p11"/>
          <p:cNvSpPr txBox="1"/>
          <p:nvPr>
            <p:ph idx="1" type="body"/>
          </p:nvPr>
        </p:nvSpPr>
        <p:spPr>
          <a:xfrm>
            <a:off x="467544" y="4096848"/>
            <a:ext cx="7772400" cy="150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90"/>
              <a:buNone/>
            </a:pPr>
            <a:r>
              <a:rPr lang="en-US"/>
              <a:t>Как устроено GPU?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"/>
          <p:cNvSpPr txBox="1"/>
          <p:nvPr>
            <p:ph type="title"/>
          </p:nvPr>
        </p:nvSpPr>
        <p:spPr>
          <a:xfrm>
            <a:off x="590872" y="692696"/>
            <a:ext cx="8229600" cy="8663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</a:pPr>
            <a:r>
              <a:rPr lang="en-US"/>
              <a:t>Compute Capability</a:t>
            </a:r>
            <a:endParaRPr/>
          </a:p>
        </p:txBody>
      </p:sp>
      <p:sp>
        <p:nvSpPr>
          <p:cNvPr id="205" name="Google Shape;205;p12"/>
          <p:cNvSpPr txBox="1"/>
          <p:nvPr>
            <p:ph idx="1" type="body"/>
          </p:nvPr>
        </p:nvSpPr>
        <p:spPr>
          <a:xfrm>
            <a:off x="467544" y="2204864"/>
            <a:ext cx="8229600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090"/>
              <a:buChar char="⚫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CUDA развивалась постепенно, многие возможности API недоступны на старых архитектурах</a:t>
            </a:r>
            <a:endParaRPr/>
          </a:p>
          <a:p>
            <a:pPr indent="-141605" lvl="0" marL="274320" rtl="0" algn="l">
              <a:spcBef>
                <a:spcPts val="440"/>
              </a:spcBef>
              <a:spcAft>
                <a:spcPts val="0"/>
              </a:spcAft>
              <a:buSzPts val="2090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40"/>
              </a:spcBef>
              <a:spcAft>
                <a:spcPts val="0"/>
              </a:spcAft>
              <a:buSzPts val="2090"/>
              <a:buChar char="⚫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Возможности устройства определяются его 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Compute Capability 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-213995" lvl="0" marL="274320" rtl="0" algn="l">
              <a:spcBef>
                <a:spcPts val="200"/>
              </a:spcBef>
              <a:spcAft>
                <a:spcPts val="0"/>
              </a:spcAft>
              <a:buSzPts val="950"/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440"/>
              </a:spcBef>
              <a:spcAft>
                <a:spcPts val="0"/>
              </a:spcAft>
              <a:buSzPts val="2090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b="1" i="1" lang="en-US" sz="2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номер поколения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&gt;.&lt;</a:t>
            </a:r>
            <a:r>
              <a:rPr b="1" i="1" lang="en-US" sz="2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номер модификации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&gt;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440"/>
              </a:spcBef>
              <a:spcAft>
                <a:spcPts val="0"/>
              </a:spcAft>
              <a:buSzPts val="2090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40"/>
              </a:spcBef>
              <a:spcAft>
                <a:spcPts val="0"/>
              </a:spcAft>
              <a:buSzPts val="2090"/>
              <a:buChar char="⚫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Для эффективного программирования с использованием GPU нужно учитывать Compute Capability используемого устройства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/>
          <p:nvPr>
            <p:ph type="title"/>
          </p:nvPr>
        </p:nvSpPr>
        <p:spPr>
          <a:xfrm>
            <a:off x="755576" y="548680"/>
            <a:ext cx="8229600" cy="8663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</a:pPr>
            <a:r>
              <a:rPr lang="en-US"/>
              <a:t>Compute Capability</a:t>
            </a:r>
            <a:endParaRPr/>
          </a:p>
        </p:txBody>
      </p:sp>
      <p:sp>
        <p:nvSpPr>
          <p:cNvPr id="211" name="Google Shape;211;p13"/>
          <p:cNvSpPr txBox="1"/>
          <p:nvPr>
            <p:ph idx="1" type="body"/>
          </p:nvPr>
        </p:nvSpPr>
        <p:spPr>
          <a:xfrm>
            <a:off x="395536" y="1644016"/>
            <a:ext cx="8568952" cy="4881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1710"/>
              <a:buChar char="⚫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Поколение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Tesla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( не путать с линией продуктов для HPC )</a:t>
            </a:r>
            <a:endParaRPr/>
          </a:p>
          <a:p>
            <a:pPr indent="-246888" lvl="1" marL="640080" rtl="0" algn="l">
              <a:spcBef>
                <a:spcPts val="360"/>
              </a:spcBef>
              <a:spcAft>
                <a:spcPts val="0"/>
              </a:spcAft>
              <a:buSzPts val="1530"/>
              <a:buChar char="⚫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1.1 – базовые возможности CUDA, атомарные операции с глобальной памятью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360"/>
              </a:spcBef>
              <a:spcAft>
                <a:spcPts val="0"/>
              </a:spcAft>
              <a:buSzPts val="1530"/>
              <a:buChar char="⚫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1.2 - атомарные операции с общей памятью, warp vote-функции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360"/>
              </a:spcBef>
              <a:spcAft>
                <a:spcPts val="0"/>
              </a:spcAft>
              <a:buSzPts val="1530"/>
              <a:buChar char="⚫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1.3 – вычисления с двойной точностью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360"/>
              </a:spcBef>
              <a:spcAft>
                <a:spcPts val="0"/>
              </a:spcAft>
              <a:buSzPts val="1710"/>
              <a:buChar char="⚫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Поколение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Fermi</a:t>
            </a:r>
            <a:endParaRPr/>
          </a:p>
          <a:p>
            <a:pPr indent="-246888" lvl="1" marL="640080" rtl="0" algn="l">
              <a:spcBef>
                <a:spcPts val="360"/>
              </a:spcBef>
              <a:spcAft>
                <a:spcPts val="0"/>
              </a:spcAft>
              <a:buSzPts val="1530"/>
              <a:buChar char="⚫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2.0 - новая архитектура чипа, ECC, кеши L1 и L2, асинхронное выполнение ядер, UVA и др.</a:t>
            </a:r>
            <a:endParaRPr/>
          </a:p>
          <a:p>
            <a:pPr indent="-246888" lvl="1" marL="640080" rtl="0" algn="l">
              <a:spcBef>
                <a:spcPts val="360"/>
              </a:spcBef>
              <a:spcAft>
                <a:spcPts val="0"/>
              </a:spcAft>
              <a:buSzPts val="1530"/>
              <a:buChar char="⚫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2.1 - новая  архитектура warp scheduler-ов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360"/>
              </a:spcBef>
              <a:spcAft>
                <a:spcPts val="0"/>
              </a:spcAft>
              <a:buSzPts val="1710"/>
              <a:buChar char="⚫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Поколение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Kepler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360"/>
              </a:spcBef>
              <a:spcAft>
                <a:spcPts val="0"/>
              </a:spcAft>
              <a:buSzPts val="1530"/>
              <a:buChar char="⚫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3.0, 3.2 – Новая архитектура чипа, Unified memory programming, warp shfl и др.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360"/>
              </a:spcBef>
              <a:spcAft>
                <a:spcPts val="0"/>
              </a:spcAft>
              <a:buSzPts val="1530"/>
              <a:buChar char="⚫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3.0 - Динамический параллелизм, Hyper Queqe и др.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360"/>
              </a:spcBef>
              <a:spcAft>
                <a:spcPts val="0"/>
              </a:spcAft>
              <a:buSzPts val="1710"/>
              <a:buChar char="⚫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Поколение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Maxwell</a:t>
            </a:r>
            <a:endParaRPr/>
          </a:p>
          <a:p>
            <a:pPr indent="-246888" lvl="1" marL="640080" rtl="0" algn="l">
              <a:spcBef>
                <a:spcPts val="360"/>
              </a:spcBef>
              <a:spcAft>
                <a:spcPts val="0"/>
              </a:spcAft>
              <a:buSzPts val="1530"/>
              <a:buChar char="⚫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sm_50 and sm_52 – Новая архитектура чипа</a:t>
            </a:r>
            <a:endParaRPr/>
          </a:p>
          <a:p>
            <a:pPr indent="-274320" lvl="0" marL="274320" rtl="0" algn="l">
              <a:spcBef>
                <a:spcPts val="360"/>
              </a:spcBef>
              <a:spcAft>
                <a:spcPts val="0"/>
              </a:spcAft>
              <a:buSzPts val="1710"/>
              <a:buChar char="⚫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….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"/>
          <p:cNvSpPr txBox="1"/>
          <p:nvPr>
            <p:ph type="title"/>
          </p:nvPr>
        </p:nvSpPr>
        <p:spPr>
          <a:xfrm>
            <a:off x="899592" y="764704"/>
            <a:ext cx="7949070" cy="7943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0B5394"/>
                </a:solidFill>
              </a:rPr>
              <a:t>CPU Intel Core I-7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218" name="Google Shape;218;p14"/>
          <p:cNvSpPr txBox="1"/>
          <p:nvPr>
            <p:ph idx="1" type="body"/>
          </p:nvPr>
        </p:nvSpPr>
        <p:spPr>
          <a:xfrm>
            <a:off x="314438" y="1664470"/>
            <a:ext cx="5121658" cy="4788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ct val="9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Небольшое число мощных независимых ядер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444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2,4,6,8 ядер, 2,66—3,6ГГц каждое</a:t>
            </a:r>
            <a:endParaRPr/>
          </a:p>
          <a:p>
            <a:pPr indent="-246888" lvl="1" marL="640080" rtl="0" algn="l">
              <a:spcBef>
                <a:spcPts val="444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Каждое физическое ядро определяется системой как 2 логических и может параллельно выполнять два потока (Hyper-Threading)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81"/>
              </a:spcBef>
              <a:spcAft>
                <a:spcPts val="0"/>
              </a:spcAft>
              <a:buSzPct val="9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3 уровня кешей, большой кеш L3</a:t>
            </a:r>
            <a:endParaRPr/>
          </a:p>
          <a:p>
            <a:pPr indent="-246888" lvl="1" marL="640080" rtl="0" algn="l">
              <a:spcBef>
                <a:spcPts val="444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На каждое ядро L1=32KB (data) + 32KB ( Instructions), L2=256KB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444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Разделяемый L3 до 20 mb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81"/>
              </a:spcBef>
              <a:spcAft>
                <a:spcPts val="0"/>
              </a:spcAft>
              <a:buSzPct val="9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Обращения в память обрабатываются отдельно для каждого процесса\нити</a:t>
            </a:r>
            <a:endParaRPr/>
          </a:p>
        </p:txBody>
      </p:sp>
      <p:pic>
        <p:nvPicPr>
          <p:cNvPr id="219" name="Google Shape;21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1012" y="2929936"/>
            <a:ext cx="3475484" cy="3091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4"/>
          <p:cNvSpPr/>
          <p:nvPr/>
        </p:nvSpPr>
        <p:spPr>
          <a:xfrm>
            <a:off x="6275014" y="1844824"/>
            <a:ext cx="218541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I7-3960x,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ядер, 15MB L3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/>
          <p:nvPr>
            <p:ph type="title"/>
          </p:nvPr>
        </p:nvSpPr>
        <p:spPr>
          <a:xfrm>
            <a:off x="539552" y="836712"/>
            <a:ext cx="403244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0B5394"/>
                </a:solidFill>
              </a:rPr>
              <a:t>Fermi</a:t>
            </a:r>
            <a:r>
              <a:rPr lang="en-US" sz="3600">
                <a:solidFill>
                  <a:srgbClr val="0B5394"/>
                </a:solidFill>
              </a:rPr>
              <a:t>: Streaming </a:t>
            </a:r>
            <a:br>
              <a:rPr lang="en-US" sz="3600">
                <a:solidFill>
                  <a:srgbClr val="0B5394"/>
                </a:solidFill>
              </a:rPr>
            </a:br>
            <a:r>
              <a:rPr lang="en-US" sz="3600">
                <a:solidFill>
                  <a:srgbClr val="0B5394"/>
                </a:solidFill>
              </a:rPr>
              <a:t>Multiprocessor (SM)</a:t>
            </a:r>
            <a:endParaRPr/>
          </a:p>
        </p:txBody>
      </p:sp>
      <p:sp>
        <p:nvSpPr>
          <p:cNvPr id="227" name="Google Shape;227;p15"/>
          <p:cNvSpPr txBox="1"/>
          <p:nvPr>
            <p:ph idx="1" type="body"/>
          </p:nvPr>
        </p:nvSpPr>
        <p:spPr>
          <a:xfrm>
            <a:off x="179512" y="1988840"/>
            <a:ext cx="5842992" cy="460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141001" lvl="0" marL="274320" rtl="0" algn="l">
              <a:spcBef>
                <a:spcPts val="0"/>
              </a:spcBef>
              <a:spcAft>
                <a:spcPts val="0"/>
              </a:spcAft>
              <a:buSzPct val="950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42"/>
              </a:spcBef>
              <a:spcAft>
                <a:spcPts val="0"/>
              </a:spcAft>
              <a:buSzPct val="9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Потоковый мультипроцессор</a:t>
            </a:r>
            <a:endParaRPr/>
          </a:p>
          <a:p>
            <a:pPr indent="-274320" lvl="0" marL="274320" rtl="0" algn="l">
              <a:spcBef>
                <a:spcPts val="442"/>
              </a:spcBef>
              <a:spcAft>
                <a:spcPts val="0"/>
              </a:spcAft>
              <a:buSzPct val="9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«Единица» построения устройства (как ядро в CPU):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408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32 скалярных ядра CUDA Core, ~1.5ГГц</a:t>
            </a:r>
            <a:endParaRPr/>
          </a:p>
          <a:p>
            <a:pPr indent="-246888" lvl="1" marL="640080" rtl="0" algn="l">
              <a:spcBef>
                <a:spcPts val="408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2 Warp Scheduler-а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408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Файл регистров, 128KB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408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3 Кэша – текстурный, глобальный (L1), константный(uniform)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408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PolyMorphEngine – графический конвейер</a:t>
            </a:r>
            <a:endParaRPr/>
          </a:p>
          <a:p>
            <a:pPr indent="-246888" lvl="1" marL="640080" rtl="0" algn="l">
              <a:spcBef>
                <a:spcPts val="408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Текстурные юниты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408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16 x Special Function Unit (SFU) – интерполяция и трансцендентная математика одинарной точности</a:t>
            </a:r>
            <a:endParaRPr/>
          </a:p>
          <a:p>
            <a:pPr indent="-246888" lvl="1" marL="640080" rtl="0" algn="l">
              <a:spcBef>
                <a:spcPts val="408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16 x Load/Store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benchmarkreviews.com/images/reviews/processor/NVIDIA_Fermi/nvidia-fermi-gf100-gpu-shader-model-block-diagram-full.png" id="228" name="Google Shape;22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8024" y="260648"/>
            <a:ext cx="4123472" cy="6522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 txBox="1"/>
          <p:nvPr>
            <p:ph type="title"/>
          </p:nvPr>
        </p:nvSpPr>
        <p:spPr>
          <a:xfrm>
            <a:off x="678878" y="548680"/>
            <a:ext cx="846512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0B5394"/>
                </a:solidFill>
              </a:rPr>
              <a:t>Fermi</a:t>
            </a:r>
            <a:r>
              <a:rPr lang="en-US" sz="3600">
                <a:solidFill>
                  <a:srgbClr val="0B5394"/>
                </a:solidFill>
              </a:rPr>
              <a:t>: Чип в максимальной конфигурации</a:t>
            </a:r>
            <a:endParaRPr/>
          </a:p>
        </p:txBody>
      </p:sp>
      <p:sp>
        <p:nvSpPr>
          <p:cNvPr id="235" name="Google Shape;235;p16"/>
          <p:cNvSpPr txBox="1"/>
          <p:nvPr>
            <p:ph idx="1" type="body"/>
          </p:nvPr>
        </p:nvSpPr>
        <p:spPr>
          <a:xfrm>
            <a:off x="107504" y="2492896"/>
            <a:ext cx="3312368" cy="3672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80"/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16 SM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2280"/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512 ядер CUDA Core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2280"/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Кеш L2 758KB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2280"/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GigaThreadEngine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2280"/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Контроллеры памяти DDR5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2280"/>
              <a:buFont typeface="Arial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Интерфейс PCI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overclockers.com.ua/video/geforce-gtx480/01-big-nvidia-fermi.png" id="236" name="Google Shape;23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7864" y="2060848"/>
            <a:ext cx="5656636" cy="4621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/>
          <p:nvPr>
            <p:ph type="title"/>
          </p:nvPr>
        </p:nvSpPr>
        <p:spPr>
          <a:xfrm>
            <a:off x="323528" y="908720"/>
            <a:ext cx="2664296" cy="78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0B5394"/>
                </a:solidFill>
              </a:rPr>
              <a:t>Kepler:</a:t>
            </a:r>
            <a:r>
              <a:rPr lang="en-US" sz="3600">
                <a:solidFill>
                  <a:srgbClr val="0B5394"/>
                </a:solidFill>
              </a:rPr>
              <a:t> SMX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43" name="Google Shape;243;p17"/>
          <p:cNvSpPr txBox="1"/>
          <p:nvPr>
            <p:ph idx="1" type="body"/>
          </p:nvPr>
        </p:nvSpPr>
        <p:spPr>
          <a:xfrm>
            <a:off x="323528" y="1988840"/>
            <a:ext cx="3240360" cy="3528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5735" lvl="0" marL="274320" rtl="0" algn="l">
              <a:spcBef>
                <a:spcPts val="0"/>
              </a:spcBef>
              <a:spcAft>
                <a:spcPts val="0"/>
              </a:spcAft>
              <a:buSzPts val="1710"/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52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192 cuda core</a:t>
            </a:r>
            <a:endParaRPr/>
          </a:p>
          <a:p>
            <a:pPr indent="-274320" lvl="0" marL="274320" rtl="0" algn="l">
              <a:spcBef>
                <a:spcPts val="52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64 x DP Unit</a:t>
            </a:r>
            <a:endParaRPr/>
          </a:p>
          <a:p>
            <a:pPr indent="-274320" lvl="0" marL="274320" rtl="0" algn="l">
              <a:spcBef>
                <a:spcPts val="52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32 x SFU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52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32x load/store Unit</a:t>
            </a:r>
            <a:endParaRPr/>
          </a:p>
          <a:p>
            <a:pPr indent="-274320" lvl="0" marL="274320" rtl="0" algn="l">
              <a:spcBef>
                <a:spcPts val="52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4 x warp scheduler</a:t>
            </a:r>
            <a:endParaRPr/>
          </a:p>
          <a:p>
            <a:pPr indent="-274320" lvl="0" marL="274320" rtl="0" algn="l">
              <a:spcBef>
                <a:spcPts val="52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256KB регистров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17475" lvl="0" marL="274320" rtl="0" algn="l">
              <a:spcBef>
                <a:spcPts val="520"/>
              </a:spcBef>
              <a:spcAft>
                <a:spcPts val="0"/>
              </a:spcAft>
              <a:buSzPts val="247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extremetech.com/wp-content/uploads/2013/02/GK110_SMX_Diagram_FINAL.jpg" id="244" name="Google Shape;2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9430" y="332656"/>
            <a:ext cx="5251082" cy="655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"/>
          <p:cNvSpPr txBox="1"/>
          <p:nvPr>
            <p:ph idx="1" type="body"/>
          </p:nvPr>
        </p:nvSpPr>
        <p:spPr>
          <a:xfrm>
            <a:off x="405638" y="1484784"/>
            <a:ext cx="82296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15 SXM =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2880 cuda core</a:t>
            </a:r>
            <a:endParaRPr/>
          </a:p>
        </p:txBody>
      </p:sp>
      <p:pic>
        <p:nvPicPr>
          <p:cNvPr descr="http://www.extremetech.com/wp-content/uploads/2013/02/GK110_Block_Diagram_FINAL2.jpg" id="250" name="Google Shape;25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43" y="2132856"/>
            <a:ext cx="8393821" cy="459284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8"/>
          <p:cNvSpPr txBox="1"/>
          <p:nvPr/>
        </p:nvSpPr>
        <p:spPr>
          <a:xfrm>
            <a:off x="388592" y="733264"/>
            <a:ext cx="8465122" cy="6389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Kepler</a:t>
            </a:r>
            <a:r>
              <a:rPr b="0" lang="en-US" sz="36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: Чип в максимальной конфигурации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 txBox="1"/>
          <p:nvPr>
            <p:ph type="title"/>
          </p:nvPr>
        </p:nvSpPr>
        <p:spPr>
          <a:xfrm>
            <a:off x="1671960" y="286752"/>
            <a:ext cx="5924376" cy="9269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0B5394"/>
                </a:solidFill>
              </a:rPr>
              <a:t>Вычислительная мощность</a:t>
            </a:r>
            <a:endParaRPr/>
          </a:p>
        </p:txBody>
      </p:sp>
      <p:pic>
        <p:nvPicPr>
          <p:cNvPr descr="Floating-Point Operations per Second for the CPU and GPU." id="257" name="Google Shape;25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624" y="1412776"/>
            <a:ext cx="6696743" cy="5197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/>
          <p:nvPr>
            <p:ph type="title"/>
          </p:nvPr>
        </p:nvSpPr>
        <p:spPr>
          <a:xfrm>
            <a:off x="683568" y="3861048"/>
            <a:ext cx="3600400" cy="65393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AE3AC"/>
              </a:buClr>
              <a:buSzPct val="100000"/>
              <a:buFont typeface="Calibri"/>
              <a:buNone/>
            </a:pPr>
            <a:r>
              <a:rPr lang="en-US"/>
              <a:t>Введение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0"/>
          <p:cNvSpPr txBox="1"/>
          <p:nvPr>
            <p:ph type="title"/>
          </p:nvPr>
        </p:nvSpPr>
        <p:spPr>
          <a:xfrm>
            <a:off x="467544" y="476672"/>
            <a:ext cx="8206681" cy="70933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0B5394"/>
                </a:solidFill>
              </a:rPr>
              <a:t>Пропускная способность памяти</a:t>
            </a:r>
            <a:endParaRPr/>
          </a:p>
        </p:txBody>
      </p:sp>
      <p:pic>
        <p:nvPicPr>
          <p:cNvPr descr="Memory Bandwidth for the CPU and GPU." id="264" name="Google Shape;26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648" y="1340768"/>
            <a:ext cx="6048671" cy="524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"/>
          <p:cNvSpPr txBox="1"/>
          <p:nvPr>
            <p:ph type="title"/>
          </p:nvPr>
        </p:nvSpPr>
        <p:spPr>
          <a:xfrm>
            <a:off x="1489616" y="332656"/>
            <a:ext cx="6120680" cy="7943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Font typeface="Calibri"/>
              <a:buNone/>
            </a:pPr>
            <a:r>
              <a:rPr lang="en-US">
                <a:solidFill>
                  <a:srgbClr val="0B5394"/>
                </a:solidFill>
              </a:rPr>
              <a:t>Сравнение GPU и CPU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71" name="Google Shape;271;p21"/>
          <p:cNvSpPr txBox="1"/>
          <p:nvPr>
            <p:ph idx="1" type="body"/>
          </p:nvPr>
        </p:nvSpPr>
        <p:spPr>
          <a:xfrm>
            <a:off x="251520" y="3233096"/>
            <a:ext cx="8640960" cy="3436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ct val="9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Сотни упрощённых вычислительных ядер, работающих на небольшой тактовой частоте 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~1.5ГГц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(вместо 2-8 на CPU)</a:t>
            </a:r>
            <a:endParaRPr/>
          </a:p>
          <a:p>
            <a:pPr indent="-274320" lvl="0" marL="274320" rtl="0" algn="l">
              <a:spcBef>
                <a:spcPts val="481"/>
              </a:spcBef>
              <a:spcAft>
                <a:spcPts val="0"/>
              </a:spcAft>
              <a:buSzPct val="9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Небольшие кеши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444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32 ядра разделяют L1, с двумя режимами: 16KB или 48KB</a:t>
            </a:r>
            <a:endParaRPr/>
          </a:p>
          <a:p>
            <a:pPr indent="-246888" lvl="1" marL="640080" rtl="0" algn="l">
              <a:spcBef>
                <a:spcPts val="444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L2 общий для всех ядер, 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768 KB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, L3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отсутствует</a:t>
            </a:r>
            <a:endParaRPr/>
          </a:p>
          <a:p>
            <a:pPr indent="-274320" lvl="0" marL="274320" rtl="0" algn="l">
              <a:spcBef>
                <a:spcPts val="481"/>
              </a:spcBef>
              <a:spcAft>
                <a:spcPts val="0"/>
              </a:spcAft>
              <a:buSzPct val="9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Оперативная память с высокой пропускной способностью и 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высокой латентностью</a:t>
            </a:r>
            <a:endParaRPr/>
          </a:p>
          <a:p>
            <a:pPr indent="-246888" lvl="1" marL="640080" rtl="0" algn="l">
              <a:spcBef>
                <a:spcPts val="444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Оптимизирована для коллективного доступа</a:t>
            </a:r>
            <a:endParaRPr/>
          </a:p>
          <a:p>
            <a:pPr indent="-274320" lvl="0" marL="274320" rtl="0" algn="l">
              <a:spcBef>
                <a:spcPts val="481"/>
              </a:spcBef>
              <a:spcAft>
                <a:spcPts val="0"/>
              </a:spcAft>
              <a:buSzPct val="9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Поддержка миллионов виртуальных нитей, быстрое переключение контекста для групп нитей</a:t>
            </a:r>
            <a:endParaRPr/>
          </a:p>
        </p:txBody>
      </p:sp>
      <p:pic>
        <p:nvPicPr>
          <p:cNvPr id="272" name="Google Shape;27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3657" y="1484784"/>
            <a:ext cx="4652599" cy="167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/>
          <p:nvPr>
            <p:ph type="title"/>
          </p:nvPr>
        </p:nvSpPr>
        <p:spPr>
          <a:xfrm>
            <a:off x="443206" y="620688"/>
            <a:ext cx="8665298" cy="7943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0B5394"/>
                </a:solidFill>
              </a:rPr>
              <a:t>Утилизация латентности памяти</a:t>
            </a:r>
            <a:endParaRPr/>
          </a:p>
        </p:txBody>
      </p:sp>
      <p:sp>
        <p:nvSpPr>
          <p:cNvPr id="279" name="Google Shape;279;p22"/>
          <p:cNvSpPr txBox="1"/>
          <p:nvPr>
            <p:ph idx="1" type="body"/>
          </p:nvPr>
        </p:nvSpPr>
        <p:spPr>
          <a:xfrm>
            <a:off x="323528" y="3429000"/>
            <a:ext cx="8427731" cy="3096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Цель: </a:t>
            </a:r>
            <a:r>
              <a:rPr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эффективно загружать Ядра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28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    Проблема: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латентность памяти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28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    Решение:</a:t>
            </a:r>
            <a:endParaRPr/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CPU: Сложная иерархия кешей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GPU: Много нитей, покрывать обращения одних нитей в память вычислениями в других за счёт быстрого переключения контекста</a:t>
            </a:r>
            <a:endParaRPr/>
          </a:p>
        </p:txBody>
      </p:sp>
      <p:pic>
        <p:nvPicPr>
          <p:cNvPr id="280" name="Google Shape;28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3657" y="1680688"/>
            <a:ext cx="4652599" cy="167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/>
          <p:nvPr>
            <p:ph type="title"/>
          </p:nvPr>
        </p:nvSpPr>
        <p:spPr>
          <a:xfrm>
            <a:off x="443206" y="690432"/>
            <a:ext cx="8665298" cy="7943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0B5394"/>
                </a:solidFill>
              </a:rPr>
              <a:t>Утилизация латентности памяти</a:t>
            </a:r>
            <a:endParaRPr/>
          </a:p>
        </p:txBody>
      </p:sp>
      <p:sp>
        <p:nvSpPr>
          <p:cNvPr id="287" name="Google Shape;287;p23"/>
          <p:cNvSpPr txBox="1"/>
          <p:nvPr>
            <p:ph idx="1" type="body"/>
          </p:nvPr>
        </p:nvSpPr>
        <p:spPr>
          <a:xfrm>
            <a:off x="323528" y="3657798"/>
            <a:ext cx="8427731" cy="2723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6888" lvl="1" marL="640080" rtl="0" algn="l">
              <a:spcBef>
                <a:spcPts val="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GPU: Много нитей, покрывать обращения одних нитей в память вычислениями в других за счёт быстрого переключения контекста</a:t>
            </a:r>
            <a:endParaRPr/>
          </a:p>
          <a:p>
            <a:pPr indent="-149733" lvl="1" marL="640080" rtl="0" algn="l"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За счёт наличия сотен ядер и поддержки миллионов нитей (потребителей) на GPU </a:t>
            </a:r>
            <a:r>
              <a:rPr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легче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утилизировать</a:t>
            </a:r>
            <a:r>
              <a:rPr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всю полосу пропускания</a:t>
            </a:r>
            <a:endParaRPr/>
          </a:p>
        </p:txBody>
      </p:sp>
      <p:pic>
        <p:nvPicPr>
          <p:cNvPr id="288" name="Google Shape;28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3657" y="1765470"/>
            <a:ext cx="4652599" cy="167630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3"/>
          <p:cNvSpPr/>
          <p:nvPr/>
        </p:nvSpPr>
        <p:spPr>
          <a:xfrm>
            <a:off x="8574671" y="5182740"/>
            <a:ext cx="3962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59C7FF"/>
                </a:solidFill>
                <a:latin typeface="Constantia"/>
                <a:ea typeface="Constantia"/>
                <a:cs typeface="Constantia"/>
                <a:sym typeface="Constantia"/>
              </a:rPr>
              <a:t>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/>
          <p:nvPr>
            <p:ph type="title"/>
          </p:nvPr>
        </p:nvSpPr>
        <p:spPr>
          <a:xfrm>
            <a:off x="467544" y="2492896"/>
            <a:ext cx="7772400" cy="136245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AE3AC"/>
              </a:buClr>
              <a:buSzPts val="4400"/>
              <a:buFont typeface="Calibri"/>
              <a:buNone/>
            </a:pPr>
            <a:r>
              <a:rPr lang="en-US" sz="4400"/>
              <a:t>CUDA: Гибридное программирование CPU+GPU </a:t>
            </a:r>
            <a:endParaRPr/>
          </a:p>
        </p:txBody>
      </p:sp>
      <p:sp>
        <p:nvSpPr>
          <p:cNvPr id="295" name="Google Shape;295;p24"/>
          <p:cNvSpPr txBox="1"/>
          <p:nvPr>
            <p:ph idx="1" type="body"/>
          </p:nvPr>
        </p:nvSpPr>
        <p:spPr>
          <a:xfrm>
            <a:off x="467544" y="4096848"/>
            <a:ext cx="7772400" cy="150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90"/>
              <a:buNone/>
            </a:pPr>
            <a:r>
              <a:rPr lang="en-US"/>
              <a:t>Из чего состоит программа с использованием CUDA?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"/>
          <p:cNvSpPr txBox="1"/>
          <p:nvPr>
            <p:ph type="title"/>
          </p:nvPr>
        </p:nvSpPr>
        <p:spPr>
          <a:xfrm>
            <a:off x="611560" y="764704"/>
            <a:ext cx="8229600" cy="7109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0B5394"/>
                </a:solidFill>
              </a:rPr>
              <a:t>Вычисления с использованием GPU</a:t>
            </a:r>
            <a:endParaRPr sz="4000">
              <a:solidFill>
                <a:srgbClr val="0B5394"/>
              </a:solidFill>
            </a:endParaRPr>
          </a:p>
        </p:txBody>
      </p:sp>
      <p:sp>
        <p:nvSpPr>
          <p:cNvPr id="301" name="Google Shape;301;p25"/>
          <p:cNvSpPr txBox="1"/>
          <p:nvPr>
            <p:ph idx="1" type="body"/>
          </p:nvPr>
        </p:nvSpPr>
        <p:spPr>
          <a:xfrm>
            <a:off x="323528" y="1988840"/>
            <a:ext cx="8363272" cy="3312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Программа, использующая </a:t>
            </a:r>
            <a:r>
              <a:rPr lang="en-US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GPU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, состоит из: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Кода для </a:t>
            </a:r>
            <a:r>
              <a:rPr lang="en-US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GPU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, описывающего необходимые вычисления и работу с памятью устройства</a:t>
            </a:r>
            <a:endParaRPr/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Кода для </a:t>
            </a: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CPU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, в котором осуществляется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46887" lvl="2" marL="914400" rtl="0" algn="l">
              <a:spcBef>
                <a:spcPts val="420"/>
              </a:spcBef>
              <a:spcAft>
                <a:spcPts val="0"/>
              </a:spcAft>
              <a:buSzPts val="1470"/>
              <a:buChar char="⚫"/>
            </a:pP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Управление памятью </a:t>
            </a:r>
            <a:r>
              <a:rPr lang="en-US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GPU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– выделение / освобождение </a:t>
            </a:r>
            <a:endParaRPr/>
          </a:p>
          <a:p>
            <a:pPr indent="-246887" lvl="2" marL="914400" rtl="0" algn="l">
              <a:spcBef>
                <a:spcPts val="420"/>
              </a:spcBef>
              <a:spcAft>
                <a:spcPts val="0"/>
              </a:spcAft>
              <a:buSzPts val="1470"/>
              <a:buChar char="⚫"/>
            </a:pP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Обмен данными</a:t>
            </a:r>
            <a:r>
              <a:rPr lang="en-US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между</a:t>
            </a:r>
            <a:r>
              <a:rPr lang="en-US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GPU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CPU</a:t>
            </a:r>
            <a:endParaRPr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6887" lvl="2" marL="914400" rtl="0" algn="l">
              <a:spcBef>
                <a:spcPts val="420"/>
              </a:spcBef>
              <a:spcAft>
                <a:spcPts val="0"/>
              </a:spcAft>
              <a:buSzPts val="1470"/>
              <a:buChar char="⚫"/>
            </a:pP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Запуск кода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для </a:t>
            </a:r>
            <a:r>
              <a:rPr lang="en-US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GPU</a:t>
            </a:r>
            <a:endParaRPr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6887" lvl="2" marL="914400" rtl="0" algn="l">
              <a:spcBef>
                <a:spcPts val="420"/>
              </a:spcBef>
              <a:spcAft>
                <a:spcPts val="0"/>
              </a:spcAft>
              <a:buSzPts val="1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Обработка результатов и прочий последовательный код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/>
          <p:nvPr>
            <p:ph idx="1" type="body"/>
          </p:nvPr>
        </p:nvSpPr>
        <p:spPr>
          <a:xfrm>
            <a:off x="323528" y="1916832"/>
            <a:ext cx="8363272" cy="4968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GPU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рассматривается как периферийное устройство, управляемое центральным процессором</a:t>
            </a:r>
            <a:endParaRPr/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GPU «пассивно», т.е. не может само загрузить себя работой</a:t>
            </a:r>
            <a:endParaRPr/>
          </a:p>
          <a:p>
            <a:pPr indent="-160528" lvl="1" marL="640080" rtl="0" algn="l">
              <a:spcBef>
                <a:spcPts val="320"/>
              </a:spcBef>
              <a:spcAft>
                <a:spcPts val="0"/>
              </a:spcAft>
              <a:buSzPts val="1360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Код для </a:t>
            </a:r>
            <a:r>
              <a:rPr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GPU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можно запускать из любого места программы как обычную функцию</a:t>
            </a:r>
            <a:endParaRPr/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«Точечная», «инкрементная» оптимизация программ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611560" y="764704"/>
            <a:ext cx="8229600" cy="7109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4000"/>
              <a:buFont typeface="Calibri"/>
              <a:buNone/>
            </a:pPr>
            <a:r>
              <a:rPr b="0" lang="en-US" sz="40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Вычисления с использованием GPU</a:t>
            </a:r>
            <a:endParaRPr b="0" sz="40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docs.nvidia.com/cuda/cuda-c-programming-guide/graphics/heterogeneous-programming.png" id="312" name="Google Shape;3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696" y="920451"/>
            <a:ext cx="4114800" cy="56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 txBox="1"/>
          <p:nvPr>
            <p:ph type="title"/>
          </p:nvPr>
        </p:nvSpPr>
        <p:spPr>
          <a:xfrm>
            <a:off x="611560" y="869352"/>
            <a:ext cx="3888432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0B5394"/>
                </a:solidFill>
              </a:rPr>
              <a:t>Терминология</a:t>
            </a:r>
            <a:endParaRPr/>
          </a:p>
        </p:txBody>
      </p:sp>
      <p:sp>
        <p:nvSpPr>
          <p:cNvPr id="314" name="Google Shape;314;p27"/>
          <p:cNvSpPr txBox="1"/>
          <p:nvPr>
            <p:ph idx="1" type="body"/>
          </p:nvPr>
        </p:nvSpPr>
        <p:spPr>
          <a:xfrm>
            <a:off x="251520" y="1988840"/>
            <a:ext cx="4896544" cy="4596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1900"/>
              <a:buChar char="⚫"/>
            </a:pP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CPU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Будем далее называть «хостом» (от англ. </a:t>
            </a:r>
            <a:r>
              <a:rPr i="1" lang="en-US" sz="2000">
                <a:latin typeface="Calibri"/>
                <a:ea typeface="Calibri"/>
                <a:cs typeface="Calibri"/>
                <a:sym typeface="Calibri"/>
              </a:rPr>
              <a:t>host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 )</a:t>
            </a:r>
            <a:endParaRPr/>
          </a:p>
          <a:p>
            <a:pPr indent="-246888" lvl="1" marL="640080" rtl="0" algn="l">
              <a:spcBef>
                <a:spcPts val="360"/>
              </a:spcBef>
              <a:spcAft>
                <a:spcPts val="0"/>
              </a:spcAft>
              <a:buSzPts val="1530"/>
              <a:buChar char="⚫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код для CPU - код для хоста, «хост-код» ( host-code 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00"/>
              </a:spcBef>
              <a:spcAft>
                <a:spcPts val="0"/>
              </a:spcAft>
              <a:buSzPts val="1900"/>
              <a:buChar char="⚫"/>
            </a:pPr>
            <a:r>
              <a:rPr lang="en-US" sz="2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GPU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будем далее называть «устройством» или «девайсом»(от англ. device)</a:t>
            </a:r>
            <a:endParaRPr/>
          </a:p>
          <a:p>
            <a:pPr indent="-246888" lvl="1" marL="640080" rtl="0" algn="l">
              <a:spcBef>
                <a:spcPts val="360"/>
              </a:spcBef>
              <a:spcAft>
                <a:spcPts val="0"/>
              </a:spcAft>
              <a:buSzPts val="1530"/>
              <a:buChar char="⚫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код для GPU – «код для устройства», «девайс-код» ( device-code 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00"/>
              </a:spcBef>
              <a:spcAft>
                <a:spcPts val="0"/>
              </a:spcAft>
              <a:buSzPts val="1900"/>
              <a:buChar char="⚫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Хост выполняет последовательный хост-код, в котором содержатся вызовы функций, побочный эффект которых – манипуляции с устройством.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/>
          <p:nvPr>
            <p:ph type="title"/>
          </p:nvPr>
        </p:nvSpPr>
        <p:spPr>
          <a:xfrm>
            <a:off x="827584" y="908720"/>
            <a:ext cx="7632848" cy="6389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Font typeface="Calibri"/>
              <a:buNone/>
            </a:pPr>
            <a:r>
              <a:rPr lang="en-US">
                <a:solidFill>
                  <a:srgbClr val="0B5394"/>
                </a:solidFill>
              </a:rPr>
              <a:t>Код для GPU (device-code)</a:t>
            </a:r>
            <a:endParaRPr/>
          </a:p>
        </p:txBody>
      </p:sp>
      <p:sp>
        <p:nvSpPr>
          <p:cNvPr id="320" name="Google Shape;320;p28"/>
          <p:cNvSpPr txBox="1"/>
          <p:nvPr>
            <p:ph idx="1" type="body"/>
          </p:nvPr>
        </p:nvSpPr>
        <p:spPr>
          <a:xfrm>
            <a:off x="457200" y="1844824"/>
            <a:ext cx="8229600" cy="468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ct val="9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Код для GPU пишется на C++ с некоторыми надстройками:</a:t>
            </a:r>
            <a:endParaRPr/>
          </a:p>
          <a:p>
            <a:pPr indent="-246888" lvl="1" marL="640080" rtl="0" algn="l">
              <a:spcBef>
                <a:spcPts val="444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Атрибуты функций, переменных и структур</a:t>
            </a:r>
            <a:endParaRPr/>
          </a:p>
          <a:p>
            <a:pPr indent="-246888" lvl="1" marL="640080" rtl="0" algn="l">
              <a:spcBef>
                <a:spcPts val="444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Встроенные функции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46910" lvl="2" marL="914400" rtl="0" algn="l">
              <a:spcBef>
                <a:spcPts val="388"/>
              </a:spcBef>
              <a:spcAft>
                <a:spcPts val="0"/>
              </a:spcAft>
              <a:buSzPct val="70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Математика, реализованная на GPU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46910" lvl="2" marL="914400" rtl="0" algn="l">
              <a:spcBef>
                <a:spcPts val="388"/>
              </a:spcBef>
              <a:spcAft>
                <a:spcPts val="0"/>
              </a:spcAft>
              <a:buSzPct val="70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Синхронизации, коллективные операции</a:t>
            </a:r>
            <a:endParaRPr/>
          </a:p>
          <a:p>
            <a:pPr indent="-246888" lvl="1" marL="640080" rtl="0" algn="l">
              <a:spcBef>
                <a:spcPts val="444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Векторные типы данных</a:t>
            </a:r>
            <a:endParaRPr/>
          </a:p>
          <a:p>
            <a:pPr indent="-246888" lvl="1" marL="640080" rtl="0" algn="l">
              <a:spcBef>
                <a:spcPts val="444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Встроенные переменные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46910" lvl="2" marL="914400" rtl="0" algn="l">
              <a:spcBef>
                <a:spcPts val="388"/>
              </a:spcBef>
              <a:spcAft>
                <a:spcPts val="0"/>
              </a:spcAft>
              <a:buSzPct val="70000"/>
              <a:buChar char="⚫"/>
            </a:pPr>
            <a:r>
              <a:rPr lang="en-US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threadIdx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blockIdx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gridDim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blockDim</a:t>
            </a:r>
            <a:endParaRPr>
              <a:solidFill>
                <a:srgbClr val="7030A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46888" lvl="1" marL="640080" rtl="0" algn="l">
              <a:spcBef>
                <a:spcPts val="444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Шаблоны для работы с текстурами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444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274320" lvl="0" marL="274320" rtl="0" algn="l">
              <a:spcBef>
                <a:spcPts val="481"/>
              </a:spcBef>
              <a:spcAft>
                <a:spcPts val="0"/>
              </a:spcAft>
              <a:buSzPct val="9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Компилируется специальным компилятором </a:t>
            </a:r>
            <a:r>
              <a:rPr lang="en-US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cicc</a:t>
            </a:r>
            <a:endParaRPr>
              <a:solidFill>
                <a:srgbClr val="7030A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/>
          <p:nvPr>
            <p:ph type="title"/>
          </p:nvPr>
        </p:nvSpPr>
        <p:spPr>
          <a:xfrm>
            <a:off x="899592" y="764704"/>
            <a:ext cx="7632848" cy="58092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Font typeface="Calibri"/>
              <a:buNone/>
            </a:pPr>
            <a:r>
              <a:rPr lang="en-US">
                <a:solidFill>
                  <a:srgbClr val="0B5394"/>
                </a:solidFill>
              </a:rPr>
              <a:t>Код для CPU (host-code)</a:t>
            </a:r>
            <a:endParaRPr/>
          </a:p>
        </p:txBody>
      </p:sp>
      <p:sp>
        <p:nvSpPr>
          <p:cNvPr id="326" name="Google Shape;326;p29"/>
          <p:cNvSpPr txBox="1"/>
          <p:nvPr>
            <p:ph idx="1" type="body"/>
          </p:nvPr>
        </p:nvSpPr>
        <p:spPr>
          <a:xfrm>
            <a:off x="385192" y="2007488"/>
            <a:ext cx="8435280" cy="25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Код для CPU дополняется вызовами специальных функций для работы с устройством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Код для CPU компилируется обычным компилятором</a:t>
            </a:r>
            <a:endParaRPr/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Кроме конструкции запуска ядра </a:t>
            </a:r>
            <a:r>
              <a:rPr lang="en-US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&lt;&lt;&lt;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...</a:t>
            </a:r>
            <a:r>
              <a:rPr lang="en-US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&gt;&gt;&gt;</a:t>
            </a:r>
            <a:endParaRPr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Функции линкуются из динамических библиотек</a:t>
            </a:r>
            <a:endParaRPr/>
          </a:p>
          <a:p>
            <a:pPr indent="-117348" lvl="1" marL="640080" rtl="0" algn="l"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/>
          <p:nvPr>
            <p:ph idx="1" type="body"/>
          </p:nvPr>
        </p:nvSpPr>
        <p:spPr>
          <a:xfrm>
            <a:off x="251520" y="1700808"/>
            <a:ext cx="8496944" cy="4752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80"/>
              <a:buChar char="⚫"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GPU - </a:t>
            </a:r>
            <a:r>
              <a:rPr b="1" i="1" lang="en-US" sz="2400"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i="1" lang="en-US" sz="2400">
                <a:latin typeface="Calibri"/>
                <a:ea typeface="Calibri"/>
                <a:cs typeface="Calibri"/>
                <a:sym typeface="Calibri"/>
              </a:rPr>
              <a:t>raphics </a:t>
            </a:r>
            <a:r>
              <a:rPr b="1" i="1" lang="en-US" sz="2400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i="1" lang="en-US" sz="2400">
                <a:latin typeface="Calibri"/>
                <a:ea typeface="Calibri"/>
                <a:cs typeface="Calibri"/>
                <a:sym typeface="Calibri"/>
              </a:rPr>
              <a:t>rocessing </a:t>
            </a:r>
            <a:r>
              <a:rPr b="1" i="1" lang="en-US" sz="24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i="1" lang="en-US" sz="2400">
                <a:latin typeface="Calibri"/>
                <a:ea typeface="Calibri"/>
                <a:cs typeface="Calibri"/>
                <a:sym typeface="Calibri"/>
              </a:rPr>
              <a:t>nit</a:t>
            </a:r>
            <a:endParaRPr/>
          </a:p>
          <a:p>
            <a:pPr indent="-129540" lvl="0" marL="274320" rtl="0" algn="l">
              <a:spcBef>
                <a:spcPts val="480"/>
              </a:spcBef>
              <a:spcAft>
                <a:spcPts val="0"/>
              </a:spcAft>
              <a:buSzPts val="2280"/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280"/>
              <a:buChar char="⚫"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GPGPU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 - </a:t>
            </a:r>
            <a:r>
              <a:rPr b="1" i="1" lang="en-US" sz="2400"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i="1" lang="en-US" sz="2400">
                <a:latin typeface="Calibri"/>
                <a:ea typeface="Calibri"/>
                <a:cs typeface="Calibri"/>
                <a:sym typeface="Calibri"/>
              </a:rPr>
              <a:t>eneral-</a:t>
            </a:r>
            <a:r>
              <a:rPr b="1" i="1" lang="en-US" sz="2400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i="1" lang="en-US" sz="2400">
                <a:latin typeface="Calibri"/>
                <a:ea typeface="Calibri"/>
                <a:cs typeface="Calibri"/>
                <a:sym typeface="Calibri"/>
              </a:rPr>
              <a:t>urpose 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computing on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GPU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, вычисления общего вида на GPU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400"/>
              </a:spcBef>
              <a:spcAft>
                <a:spcPts val="0"/>
              </a:spcAft>
              <a:buSzPts val="1700"/>
              <a:buChar char="⚫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Первые 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GPU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от NVIDIA с поддержкой 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GPGPU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– GeForce восьмого поколения, G80 (2006 г)</a:t>
            </a:r>
            <a:endParaRPr/>
          </a:p>
          <a:p>
            <a:pPr indent="-129540" lvl="0" marL="274320" rtl="0" algn="l">
              <a:spcBef>
                <a:spcPts val="480"/>
              </a:spcBef>
              <a:spcAft>
                <a:spcPts val="0"/>
              </a:spcAft>
              <a:buSzPts val="2280"/>
              <a:buNone/>
            </a:pPr>
            <a:r>
              <a:t/>
            </a:r>
            <a:endParaRPr b="1" i="1" sz="240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280"/>
              <a:buChar char="⚫"/>
            </a:pPr>
            <a:r>
              <a:rPr b="1" i="1" lang="en-US" sz="2400">
                <a:latin typeface="Calibri"/>
                <a:ea typeface="Calibri"/>
                <a:cs typeface="Calibri"/>
                <a:sym typeface="Calibri"/>
              </a:rPr>
              <a:t>CUDA - C</a:t>
            </a:r>
            <a:r>
              <a:rPr i="1" lang="en-US" sz="2400">
                <a:latin typeface="Calibri"/>
                <a:ea typeface="Calibri"/>
                <a:cs typeface="Calibri"/>
                <a:sym typeface="Calibri"/>
              </a:rPr>
              <a:t>ompute </a:t>
            </a:r>
            <a:r>
              <a:rPr b="1" i="1" lang="en-US" sz="2400"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i="1" lang="en-US" sz="2400">
                <a:latin typeface="Calibri"/>
                <a:ea typeface="Calibri"/>
                <a:cs typeface="Calibri"/>
                <a:sym typeface="Calibri"/>
              </a:rPr>
              <a:t>nified </a:t>
            </a:r>
            <a:r>
              <a:rPr b="1" i="1" lang="en-US" sz="240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i="1" lang="en-US" sz="2400">
                <a:latin typeface="Calibri"/>
                <a:ea typeface="Calibri"/>
                <a:cs typeface="Calibri"/>
                <a:sym typeface="Calibri"/>
              </a:rPr>
              <a:t>evice </a:t>
            </a:r>
            <a:r>
              <a:rPr b="1" i="1" lang="en-US" sz="24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i="1" lang="en-US" sz="2400">
                <a:latin typeface="Calibri"/>
                <a:ea typeface="Calibri"/>
                <a:cs typeface="Calibri"/>
                <a:sym typeface="Calibri"/>
              </a:rPr>
              <a:t>rchitecture</a:t>
            </a:r>
            <a:endParaRPr/>
          </a:p>
          <a:p>
            <a:pPr indent="-246888" lvl="1" marL="640080" rtl="0" algn="l">
              <a:spcBef>
                <a:spcPts val="400"/>
              </a:spcBef>
              <a:spcAft>
                <a:spcPts val="0"/>
              </a:spcAft>
              <a:buSzPts val="1700"/>
              <a:buChar char="⚫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Программно-аппаратная архитектура от Nvidia, позволяющая производить вычисления с использованием графических процессоров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2411760" y="404664"/>
            <a:ext cx="4464496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5000"/>
              <a:buFont typeface="Calibri"/>
              <a:buNone/>
            </a:pPr>
            <a:r>
              <a:rPr b="1" lang="en-US" sz="5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GPGPU &amp; CUDA</a:t>
            </a:r>
            <a:endParaRPr b="1" sz="5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/>
          <p:nvPr>
            <p:ph type="title"/>
          </p:nvPr>
        </p:nvSpPr>
        <p:spPr>
          <a:xfrm>
            <a:off x="1057911" y="764704"/>
            <a:ext cx="7077541" cy="7109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0B5394"/>
                </a:solidFill>
              </a:rPr>
              <a:t>Сложение векторов</a:t>
            </a:r>
            <a:endParaRPr/>
          </a:p>
        </p:txBody>
      </p:sp>
      <p:graphicFrame>
        <p:nvGraphicFramePr>
          <p:cNvPr id="332" name="Google Shape;332;p30"/>
          <p:cNvGraphicFramePr/>
          <p:nvPr/>
        </p:nvGraphicFramePr>
        <p:xfrm>
          <a:off x="1331640" y="27170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{DB98486A-A276-4E3A-967B-0510B8140405}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33" name="Google Shape;333;p30"/>
          <p:cNvGraphicFramePr/>
          <p:nvPr/>
        </p:nvGraphicFramePr>
        <p:xfrm>
          <a:off x="1691680" y="358415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{AA18C174-9BA1-4601-9CB3-C2FB4570B1E3}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34" name="Google Shape;334;p30"/>
          <p:cNvGraphicFramePr/>
          <p:nvPr/>
        </p:nvGraphicFramePr>
        <p:xfrm>
          <a:off x="2868488" y="51661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{E0ED45FF-6525-46D1-AEC1-4A0F36F342DA}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335" name="Google Shape;335;p30"/>
          <p:cNvCxnSpPr/>
          <p:nvPr/>
        </p:nvCxnSpPr>
        <p:spPr>
          <a:xfrm flipH="1" rot="-5400000">
            <a:off x="791656" y="3040969"/>
            <a:ext cx="3096300" cy="1728300"/>
          </a:xfrm>
          <a:prstGeom prst="curvedConnector3">
            <a:avLst>
              <a:gd fmla="val 56869" name="adj1"/>
            </a:avLst>
          </a:prstGeom>
          <a:noFill/>
          <a:ln cap="flat" cmpd="sng" w="9525">
            <a:solidFill>
              <a:srgbClr val="07519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36" name="Google Shape;336;p30"/>
          <p:cNvCxnSpPr/>
          <p:nvPr/>
        </p:nvCxnSpPr>
        <p:spPr>
          <a:xfrm flipH="1" rot="-5400000">
            <a:off x="1439728" y="3040969"/>
            <a:ext cx="3096300" cy="1728300"/>
          </a:xfrm>
          <a:prstGeom prst="curvedConnector3">
            <a:avLst>
              <a:gd fmla="val 58242" name="adj1"/>
            </a:avLst>
          </a:prstGeom>
          <a:noFill/>
          <a:ln cap="flat" cmpd="sng" w="9525">
            <a:solidFill>
              <a:srgbClr val="07519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37" name="Google Shape;337;p30"/>
          <p:cNvCxnSpPr/>
          <p:nvPr/>
        </p:nvCxnSpPr>
        <p:spPr>
          <a:xfrm flipH="1" rot="-5400000">
            <a:off x="2015792" y="3040969"/>
            <a:ext cx="3096300" cy="1728300"/>
          </a:xfrm>
          <a:prstGeom prst="curvedConnector3">
            <a:avLst>
              <a:gd fmla="val 56182" name="adj1"/>
            </a:avLst>
          </a:prstGeom>
          <a:noFill/>
          <a:ln cap="flat" cmpd="sng" w="9525">
            <a:solidFill>
              <a:srgbClr val="07519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38" name="Google Shape;338;p30"/>
          <p:cNvCxnSpPr/>
          <p:nvPr/>
        </p:nvCxnSpPr>
        <p:spPr>
          <a:xfrm flipH="1" rot="-5400000">
            <a:off x="2591855" y="3040969"/>
            <a:ext cx="3096300" cy="1728300"/>
          </a:xfrm>
          <a:prstGeom prst="curvedConnector3">
            <a:avLst>
              <a:gd fmla="val 56182" name="adj1"/>
            </a:avLst>
          </a:prstGeom>
          <a:noFill/>
          <a:ln cap="flat" cmpd="sng" w="9525">
            <a:solidFill>
              <a:srgbClr val="07519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39" name="Google Shape;339;p30"/>
          <p:cNvCxnSpPr/>
          <p:nvPr/>
        </p:nvCxnSpPr>
        <p:spPr>
          <a:xfrm flipH="1" rot="-5400000">
            <a:off x="3167920" y="3040969"/>
            <a:ext cx="3096300" cy="1728300"/>
          </a:xfrm>
          <a:prstGeom prst="curvedConnector3">
            <a:avLst>
              <a:gd fmla="val 56869" name="adj1"/>
            </a:avLst>
          </a:prstGeom>
          <a:noFill/>
          <a:ln cap="flat" cmpd="sng" w="9525">
            <a:solidFill>
              <a:srgbClr val="07519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0" name="Google Shape;340;p30"/>
          <p:cNvCxnSpPr/>
          <p:nvPr/>
        </p:nvCxnSpPr>
        <p:spPr>
          <a:xfrm flipH="1" rot="-5400000">
            <a:off x="3815992" y="3040969"/>
            <a:ext cx="3096300" cy="1728300"/>
          </a:xfrm>
          <a:prstGeom prst="curvedConnector3">
            <a:avLst>
              <a:gd fmla="val 56525" name="adj1"/>
            </a:avLst>
          </a:prstGeom>
          <a:noFill/>
          <a:ln cap="flat" cmpd="sng" w="9525">
            <a:solidFill>
              <a:srgbClr val="07519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1" name="Google Shape;341;p30"/>
          <p:cNvCxnSpPr/>
          <p:nvPr/>
        </p:nvCxnSpPr>
        <p:spPr>
          <a:xfrm flipH="1" rot="-5400000">
            <a:off x="4392056" y="3040492"/>
            <a:ext cx="3096300" cy="1728300"/>
          </a:xfrm>
          <a:prstGeom prst="curvedConnector3">
            <a:avLst>
              <a:gd fmla="val 56182" name="adj1"/>
            </a:avLst>
          </a:prstGeom>
          <a:noFill/>
          <a:ln cap="flat" cmpd="sng" w="9525">
            <a:solidFill>
              <a:srgbClr val="07519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2" name="Google Shape;342;p30"/>
          <p:cNvCxnSpPr/>
          <p:nvPr/>
        </p:nvCxnSpPr>
        <p:spPr>
          <a:xfrm flipH="1" rot="-5400000">
            <a:off x="5040128" y="3040491"/>
            <a:ext cx="3096300" cy="1728300"/>
          </a:xfrm>
          <a:prstGeom prst="curvedConnector3">
            <a:avLst>
              <a:gd fmla="val 56869" name="adj1"/>
            </a:avLst>
          </a:prstGeom>
          <a:noFill/>
          <a:ln cap="flat" cmpd="sng" w="9525">
            <a:solidFill>
              <a:srgbClr val="07519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3" name="Google Shape;343;p30"/>
          <p:cNvCxnSpPr/>
          <p:nvPr/>
        </p:nvCxnSpPr>
        <p:spPr>
          <a:xfrm flipH="1" rot="-5400000">
            <a:off x="5616192" y="3051125"/>
            <a:ext cx="3096300" cy="1728300"/>
          </a:xfrm>
          <a:prstGeom prst="curvedConnector3">
            <a:avLst>
              <a:gd fmla="val 55152" name="adj1"/>
            </a:avLst>
          </a:prstGeom>
          <a:noFill/>
          <a:ln cap="flat" cmpd="sng" w="9525">
            <a:solidFill>
              <a:srgbClr val="07519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44" name="Google Shape;344;p30"/>
          <p:cNvCxnSpPr/>
          <p:nvPr/>
        </p:nvCxnSpPr>
        <p:spPr>
          <a:xfrm flipH="1" rot="-5400000">
            <a:off x="6192256" y="3051125"/>
            <a:ext cx="3096300" cy="1728300"/>
          </a:xfrm>
          <a:prstGeom prst="curvedConnector3">
            <a:avLst>
              <a:gd fmla="val 53779" name="adj1"/>
            </a:avLst>
          </a:prstGeom>
          <a:noFill/>
          <a:ln cap="flat" cmpd="sng" w="9525">
            <a:solidFill>
              <a:srgbClr val="07519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45" name="Google Shape;345;p30"/>
          <p:cNvSpPr txBox="1"/>
          <p:nvPr/>
        </p:nvSpPr>
        <p:spPr>
          <a:xfrm>
            <a:off x="107504" y="2636725"/>
            <a:ext cx="1123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Вектор A</a:t>
            </a:r>
            <a:endParaRPr sz="18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496219" y="3581105"/>
            <a:ext cx="11233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Вектор B</a:t>
            </a:r>
            <a:endParaRPr sz="18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47" name="Google Shape;347;p30"/>
          <p:cNvSpPr txBox="1"/>
          <p:nvPr/>
        </p:nvSpPr>
        <p:spPr>
          <a:xfrm>
            <a:off x="1545175" y="5165281"/>
            <a:ext cx="11740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Результат</a:t>
            </a:r>
            <a:endParaRPr/>
          </a:p>
        </p:txBody>
      </p:sp>
      <p:sp>
        <p:nvSpPr>
          <p:cNvPr id="348" name="Google Shape;348;p30"/>
          <p:cNvSpPr/>
          <p:nvPr/>
        </p:nvSpPr>
        <p:spPr>
          <a:xfrm>
            <a:off x="2699792" y="4313646"/>
            <a:ext cx="462027" cy="425181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49" name="Google Shape;349;p30"/>
          <p:cNvSpPr/>
          <p:nvPr/>
        </p:nvSpPr>
        <p:spPr>
          <a:xfrm>
            <a:off x="2801780" y="4387955"/>
            <a:ext cx="265761" cy="290766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87C2F1"/>
              </a:gs>
              <a:gs pos="43000">
                <a:srgbClr val="B6DAFC"/>
              </a:gs>
              <a:gs pos="93000">
                <a:srgbClr val="E8F2FE"/>
              </a:gs>
              <a:gs pos="100000">
                <a:srgbClr val="F6FB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73A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EFFC6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50" name="Google Shape;350;p30"/>
          <p:cNvSpPr/>
          <p:nvPr/>
        </p:nvSpPr>
        <p:spPr>
          <a:xfrm>
            <a:off x="3319997" y="4313646"/>
            <a:ext cx="462027" cy="425181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51" name="Google Shape;351;p30"/>
          <p:cNvSpPr/>
          <p:nvPr/>
        </p:nvSpPr>
        <p:spPr>
          <a:xfrm>
            <a:off x="3421985" y="4387955"/>
            <a:ext cx="265761" cy="290766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87C2F1"/>
              </a:gs>
              <a:gs pos="43000">
                <a:srgbClr val="B6DAFC"/>
              </a:gs>
              <a:gs pos="93000">
                <a:srgbClr val="E8F2FE"/>
              </a:gs>
              <a:gs pos="100000">
                <a:srgbClr val="F6FB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73A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EFFC6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52" name="Google Shape;352;p30"/>
          <p:cNvSpPr/>
          <p:nvPr/>
        </p:nvSpPr>
        <p:spPr>
          <a:xfrm>
            <a:off x="3923929" y="4313648"/>
            <a:ext cx="462027" cy="425181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53" name="Google Shape;353;p30"/>
          <p:cNvSpPr/>
          <p:nvPr/>
        </p:nvSpPr>
        <p:spPr>
          <a:xfrm>
            <a:off x="4025917" y="4387957"/>
            <a:ext cx="265761" cy="290766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87C2F1"/>
              </a:gs>
              <a:gs pos="43000">
                <a:srgbClr val="B6DAFC"/>
              </a:gs>
              <a:gs pos="93000">
                <a:srgbClr val="E8F2FE"/>
              </a:gs>
              <a:gs pos="100000">
                <a:srgbClr val="F6FB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73A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EFFC6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54" name="Google Shape;354;p30"/>
          <p:cNvSpPr/>
          <p:nvPr/>
        </p:nvSpPr>
        <p:spPr>
          <a:xfrm>
            <a:off x="4529703" y="4313648"/>
            <a:ext cx="462027" cy="425181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55" name="Google Shape;355;p30"/>
          <p:cNvSpPr/>
          <p:nvPr/>
        </p:nvSpPr>
        <p:spPr>
          <a:xfrm>
            <a:off x="4631691" y="4387957"/>
            <a:ext cx="265761" cy="290766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87C2F1"/>
              </a:gs>
              <a:gs pos="43000">
                <a:srgbClr val="B6DAFC"/>
              </a:gs>
              <a:gs pos="93000">
                <a:srgbClr val="E8F2FE"/>
              </a:gs>
              <a:gs pos="100000">
                <a:srgbClr val="F6FB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73A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EFFC6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56" name="Google Shape;356;p30"/>
          <p:cNvSpPr/>
          <p:nvPr/>
        </p:nvSpPr>
        <p:spPr>
          <a:xfrm>
            <a:off x="5137524" y="4331428"/>
            <a:ext cx="462027" cy="425181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57" name="Google Shape;357;p30"/>
          <p:cNvSpPr/>
          <p:nvPr/>
        </p:nvSpPr>
        <p:spPr>
          <a:xfrm>
            <a:off x="5239512" y="4405737"/>
            <a:ext cx="265761" cy="290766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87C2F1"/>
              </a:gs>
              <a:gs pos="43000">
                <a:srgbClr val="B6DAFC"/>
              </a:gs>
              <a:gs pos="93000">
                <a:srgbClr val="E8F2FE"/>
              </a:gs>
              <a:gs pos="100000">
                <a:srgbClr val="F6FB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73A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EFFC6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58" name="Google Shape;358;p30"/>
          <p:cNvSpPr/>
          <p:nvPr/>
        </p:nvSpPr>
        <p:spPr>
          <a:xfrm>
            <a:off x="5740406" y="4325936"/>
            <a:ext cx="462027" cy="425181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59" name="Google Shape;359;p30"/>
          <p:cNvSpPr/>
          <p:nvPr/>
        </p:nvSpPr>
        <p:spPr>
          <a:xfrm>
            <a:off x="5842394" y="4400245"/>
            <a:ext cx="265761" cy="290766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87C2F1"/>
              </a:gs>
              <a:gs pos="43000">
                <a:srgbClr val="B6DAFC"/>
              </a:gs>
              <a:gs pos="93000">
                <a:srgbClr val="E8F2FE"/>
              </a:gs>
              <a:gs pos="100000">
                <a:srgbClr val="F6FB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73A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EFFC6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60" name="Google Shape;360;p30"/>
          <p:cNvSpPr/>
          <p:nvPr/>
        </p:nvSpPr>
        <p:spPr>
          <a:xfrm>
            <a:off x="6330172" y="4301185"/>
            <a:ext cx="462027" cy="425181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61" name="Google Shape;361;p30"/>
          <p:cNvSpPr/>
          <p:nvPr/>
        </p:nvSpPr>
        <p:spPr>
          <a:xfrm>
            <a:off x="6432160" y="4375494"/>
            <a:ext cx="265761" cy="290766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87C2F1"/>
              </a:gs>
              <a:gs pos="43000">
                <a:srgbClr val="B6DAFC"/>
              </a:gs>
              <a:gs pos="93000">
                <a:srgbClr val="E8F2FE"/>
              </a:gs>
              <a:gs pos="100000">
                <a:srgbClr val="F6FB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73A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EFFC6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62" name="Google Shape;362;p30"/>
          <p:cNvSpPr/>
          <p:nvPr/>
        </p:nvSpPr>
        <p:spPr>
          <a:xfrm>
            <a:off x="6964542" y="4309812"/>
            <a:ext cx="462027" cy="425181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066530" y="4384121"/>
            <a:ext cx="265761" cy="290766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87C2F1"/>
              </a:gs>
              <a:gs pos="43000">
                <a:srgbClr val="B6DAFC"/>
              </a:gs>
              <a:gs pos="93000">
                <a:srgbClr val="E8F2FE"/>
              </a:gs>
              <a:gs pos="100000">
                <a:srgbClr val="F6FB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73A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EFFC6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64" name="Google Shape;364;p30"/>
          <p:cNvSpPr/>
          <p:nvPr/>
        </p:nvSpPr>
        <p:spPr>
          <a:xfrm>
            <a:off x="7582634" y="4315304"/>
            <a:ext cx="462027" cy="425181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65" name="Google Shape;365;p30"/>
          <p:cNvSpPr/>
          <p:nvPr/>
        </p:nvSpPr>
        <p:spPr>
          <a:xfrm>
            <a:off x="7684622" y="4389613"/>
            <a:ext cx="265761" cy="290766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87C2F1"/>
              </a:gs>
              <a:gs pos="43000">
                <a:srgbClr val="B6DAFC"/>
              </a:gs>
              <a:gs pos="93000">
                <a:srgbClr val="E8F2FE"/>
              </a:gs>
              <a:gs pos="100000">
                <a:srgbClr val="F6FB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73A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EFFC6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66" name="Google Shape;366;p30"/>
          <p:cNvSpPr/>
          <p:nvPr/>
        </p:nvSpPr>
        <p:spPr>
          <a:xfrm>
            <a:off x="8158698" y="4309811"/>
            <a:ext cx="462027" cy="425181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67" name="Google Shape;367;p30"/>
          <p:cNvSpPr/>
          <p:nvPr/>
        </p:nvSpPr>
        <p:spPr>
          <a:xfrm>
            <a:off x="8260686" y="4384120"/>
            <a:ext cx="265761" cy="290766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87C2F1"/>
              </a:gs>
              <a:gs pos="43000">
                <a:srgbClr val="B6DAFC"/>
              </a:gs>
              <a:gs pos="93000">
                <a:srgbClr val="E8F2FE"/>
              </a:gs>
              <a:gs pos="100000">
                <a:srgbClr val="F6FB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73A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EFFC6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68" name="Google Shape;368;p30"/>
          <p:cNvSpPr/>
          <p:nvPr/>
        </p:nvSpPr>
        <p:spPr>
          <a:xfrm>
            <a:off x="1381785" y="2663670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ld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69" name="Google Shape;369;p30"/>
          <p:cNvSpPr/>
          <p:nvPr/>
        </p:nvSpPr>
        <p:spPr>
          <a:xfrm>
            <a:off x="2009820" y="2636258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ld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70" name="Google Shape;370;p30"/>
          <p:cNvSpPr/>
          <p:nvPr/>
        </p:nvSpPr>
        <p:spPr>
          <a:xfrm>
            <a:off x="2576010" y="2663670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ld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71" name="Google Shape;371;p30"/>
          <p:cNvSpPr/>
          <p:nvPr/>
        </p:nvSpPr>
        <p:spPr>
          <a:xfrm>
            <a:off x="3196215" y="2663670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ld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72" name="Google Shape;372;p30"/>
          <p:cNvSpPr/>
          <p:nvPr/>
        </p:nvSpPr>
        <p:spPr>
          <a:xfrm>
            <a:off x="3806113" y="2636257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ld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73" name="Google Shape;373;p30"/>
          <p:cNvSpPr/>
          <p:nvPr/>
        </p:nvSpPr>
        <p:spPr>
          <a:xfrm>
            <a:off x="4441972" y="2663669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ld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74" name="Google Shape;374;p30"/>
          <p:cNvSpPr/>
          <p:nvPr/>
        </p:nvSpPr>
        <p:spPr>
          <a:xfrm>
            <a:off x="5049794" y="2663670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ld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75" name="Google Shape;375;p30"/>
          <p:cNvSpPr/>
          <p:nvPr/>
        </p:nvSpPr>
        <p:spPr>
          <a:xfrm>
            <a:off x="5652675" y="2663670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ld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76" name="Google Shape;376;p30"/>
          <p:cNvSpPr/>
          <p:nvPr/>
        </p:nvSpPr>
        <p:spPr>
          <a:xfrm>
            <a:off x="6292100" y="2663668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ld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77" name="Google Shape;377;p30"/>
          <p:cNvSpPr/>
          <p:nvPr/>
        </p:nvSpPr>
        <p:spPr>
          <a:xfrm>
            <a:off x="6876256" y="2663670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ld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78" name="Google Shape;378;p30"/>
          <p:cNvSpPr/>
          <p:nvPr/>
        </p:nvSpPr>
        <p:spPr>
          <a:xfrm>
            <a:off x="1772556" y="3536510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ld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79" name="Google Shape;379;p30"/>
          <p:cNvSpPr/>
          <p:nvPr/>
        </p:nvSpPr>
        <p:spPr>
          <a:xfrm>
            <a:off x="2400591" y="3509098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ld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80" name="Google Shape;380;p30"/>
          <p:cNvSpPr/>
          <p:nvPr/>
        </p:nvSpPr>
        <p:spPr>
          <a:xfrm>
            <a:off x="2966781" y="3536510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ld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81" name="Google Shape;381;p30"/>
          <p:cNvSpPr/>
          <p:nvPr/>
        </p:nvSpPr>
        <p:spPr>
          <a:xfrm>
            <a:off x="3586986" y="3536510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ld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82" name="Google Shape;382;p30"/>
          <p:cNvSpPr/>
          <p:nvPr/>
        </p:nvSpPr>
        <p:spPr>
          <a:xfrm>
            <a:off x="4196884" y="3509097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ld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83" name="Google Shape;383;p30"/>
          <p:cNvSpPr/>
          <p:nvPr/>
        </p:nvSpPr>
        <p:spPr>
          <a:xfrm>
            <a:off x="4832743" y="3536509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ld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84" name="Google Shape;384;p30"/>
          <p:cNvSpPr/>
          <p:nvPr/>
        </p:nvSpPr>
        <p:spPr>
          <a:xfrm>
            <a:off x="5440565" y="3536510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ld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85" name="Google Shape;385;p30"/>
          <p:cNvSpPr/>
          <p:nvPr/>
        </p:nvSpPr>
        <p:spPr>
          <a:xfrm>
            <a:off x="6043446" y="3536510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ld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86" name="Google Shape;386;p30"/>
          <p:cNvSpPr/>
          <p:nvPr/>
        </p:nvSpPr>
        <p:spPr>
          <a:xfrm>
            <a:off x="6682871" y="3536508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ld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87" name="Google Shape;387;p30"/>
          <p:cNvSpPr/>
          <p:nvPr/>
        </p:nvSpPr>
        <p:spPr>
          <a:xfrm>
            <a:off x="7267027" y="3536510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ld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88" name="Google Shape;388;p30"/>
          <p:cNvSpPr/>
          <p:nvPr/>
        </p:nvSpPr>
        <p:spPr>
          <a:xfrm>
            <a:off x="2956641" y="5093273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st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89" name="Google Shape;389;p30"/>
          <p:cNvSpPr/>
          <p:nvPr/>
        </p:nvSpPr>
        <p:spPr>
          <a:xfrm>
            <a:off x="3586432" y="5093273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st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90" name="Google Shape;390;p30"/>
          <p:cNvSpPr/>
          <p:nvPr/>
        </p:nvSpPr>
        <p:spPr>
          <a:xfrm>
            <a:off x="4156595" y="5093273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st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91" name="Google Shape;391;p30"/>
          <p:cNvSpPr/>
          <p:nvPr/>
        </p:nvSpPr>
        <p:spPr>
          <a:xfrm>
            <a:off x="4766229" y="5113605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st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92" name="Google Shape;392;p30"/>
          <p:cNvSpPr/>
          <p:nvPr/>
        </p:nvSpPr>
        <p:spPr>
          <a:xfrm>
            <a:off x="5364088" y="5113605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st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93" name="Google Shape;393;p30"/>
          <p:cNvSpPr/>
          <p:nvPr/>
        </p:nvSpPr>
        <p:spPr>
          <a:xfrm>
            <a:off x="5990366" y="5113604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st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94" name="Google Shape;394;p30"/>
          <p:cNvSpPr/>
          <p:nvPr/>
        </p:nvSpPr>
        <p:spPr>
          <a:xfrm>
            <a:off x="6574139" y="5113605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st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95" name="Google Shape;395;p30"/>
          <p:cNvSpPr/>
          <p:nvPr/>
        </p:nvSpPr>
        <p:spPr>
          <a:xfrm>
            <a:off x="7208509" y="5108194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st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96" name="Google Shape;396;p30"/>
          <p:cNvSpPr/>
          <p:nvPr/>
        </p:nvSpPr>
        <p:spPr>
          <a:xfrm>
            <a:off x="7798658" y="5113605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st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97" name="Google Shape;397;p30"/>
          <p:cNvSpPr/>
          <p:nvPr/>
        </p:nvSpPr>
        <p:spPr>
          <a:xfrm>
            <a:off x="8402665" y="5113605"/>
            <a:ext cx="475635" cy="475635"/>
          </a:xfrm>
          <a:prstGeom prst="ellipse">
            <a:avLst/>
          </a:prstGeom>
          <a:gradFill>
            <a:gsLst>
              <a:gs pos="0">
                <a:srgbClr val="00AF6E"/>
              </a:gs>
              <a:gs pos="68000">
                <a:srgbClr val="60DFAE"/>
              </a:gs>
              <a:gs pos="100000">
                <a:srgbClr val="AEF3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st</a:t>
            </a:r>
            <a:endParaRPr sz="14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/>
          <p:nvPr>
            <p:ph type="title"/>
          </p:nvPr>
        </p:nvSpPr>
        <p:spPr>
          <a:xfrm>
            <a:off x="1057911" y="701824"/>
            <a:ext cx="7077541" cy="7109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0B5394"/>
                </a:solidFill>
              </a:rPr>
              <a:t>Сложение векторов</a:t>
            </a:r>
            <a:endParaRPr/>
          </a:p>
        </p:txBody>
      </p:sp>
      <p:sp>
        <p:nvSpPr>
          <p:cNvPr id="403" name="Google Shape;403;p31"/>
          <p:cNvSpPr txBox="1"/>
          <p:nvPr>
            <p:ph idx="1" type="body"/>
          </p:nvPr>
        </p:nvSpPr>
        <p:spPr>
          <a:xfrm>
            <a:off x="395536" y="1556792"/>
            <a:ext cx="8229600" cy="4824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Без GPU:</a:t>
            </a:r>
            <a:endParaRPr/>
          </a:p>
          <a:p>
            <a:pPr indent="-117475" lvl="0" marL="274320" rtl="0" algn="l">
              <a:spcBef>
                <a:spcPts val="520"/>
              </a:spcBef>
              <a:spcAft>
                <a:spcPts val="0"/>
              </a:spcAft>
              <a:buSzPts val="247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17475" lvl="0" marL="274320" rtl="0" algn="l">
              <a:spcBef>
                <a:spcPts val="520"/>
              </a:spcBef>
              <a:spcAft>
                <a:spcPts val="0"/>
              </a:spcAft>
              <a:buSzPts val="247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10978" lvl="0" marL="274320" rtl="0" algn="l">
              <a:spcBef>
                <a:spcPts val="210"/>
              </a:spcBef>
              <a:spcAft>
                <a:spcPts val="0"/>
              </a:spcAft>
              <a:buSzPts val="998"/>
              <a:buNone/>
            </a:pPr>
            <a:r>
              <a:t/>
            </a:r>
            <a:endParaRPr sz="105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52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С GPU</a:t>
            </a:r>
            <a:endParaRPr/>
          </a:p>
          <a:p>
            <a:pPr indent="0" lvl="0" marL="0" rtl="0" algn="l">
              <a:spcBef>
                <a:spcPts val="520"/>
              </a:spcBef>
              <a:spcAft>
                <a:spcPts val="0"/>
              </a:spcAft>
              <a:buSzPts val="247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1"/>
          <p:cNvSpPr/>
          <p:nvPr/>
        </p:nvSpPr>
        <p:spPr>
          <a:xfrm>
            <a:off x="1115616" y="2132856"/>
            <a:ext cx="431703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 = 0; i &lt; N; i++)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c[i] = a[i] + b[i];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31"/>
          <p:cNvSpPr/>
          <p:nvPr/>
        </p:nvSpPr>
        <p:spPr>
          <a:xfrm>
            <a:off x="971600" y="3717032"/>
            <a:ext cx="7416824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на CPU: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&lt;Переслать данные с CPU на GPU&gt;;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&lt;Запустить вычисления на N GPU-нитях&gt;;</a:t>
            </a:r>
            <a:endParaRPr b="0" i="0" sz="1800" u="none" cap="none" strike="noStrike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&lt;Скопировать результат с GPU на CPU&gt;;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на GPU в нити с номером threadIndex:</a:t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c[</a:t>
            </a: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threadIndex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a[</a:t>
            </a: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theadIndex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+ b[</a:t>
            </a: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threadIndex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 txBox="1"/>
          <p:nvPr>
            <p:ph idx="1" type="body"/>
          </p:nvPr>
        </p:nvSpPr>
        <p:spPr>
          <a:xfrm>
            <a:off x="395536" y="2132856"/>
            <a:ext cx="8229600" cy="295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GPU работает по методу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SPMD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- единая программа, множество данных</a:t>
            </a:r>
            <a:endParaRPr/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Задается программа (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CUDA kernel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Запускается множество нитей (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CUDA grid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Каждая нить выполняет копию программы над своими данными</a:t>
            </a:r>
            <a:endParaRPr/>
          </a:p>
        </p:txBody>
      </p:sp>
      <p:sp>
        <p:nvSpPr>
          <p:cNvPr id="411" name="Google Shape;411;p32"/>
          <p:cNvSpPr txBox="1"/>
          <p:nvPr>
            <p:ph type="title"/>
          </p:nvPr>
        </p:nvSpPr>
        <p:spPr>
          <a:xfrm>
            <a:off x="467544" y="692696"/>
            <a:ext cx="7869629" cy="78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0B5394"/>
                </a:solidFill>
              </a:rPr>
              <a:t>SPMD &amp; CUDA</a:t>
            </a:r>
            <a:endParaRPr sz="40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/>
          <p:nvPr>
            <p:ph type="title"/>
          </p:nvPr>
        </p:nvSpPr>
        <p:spPr>
          <a:xfrm>
            <a:off x="899592" y="548680"/>
            <a:ext cx="3034680" cy="93836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0B5394"/>
                </a:solidFill>
              </a:rPr>
              <a:t>CUDA Grid</a:t>
            </a:r>
            <a:endParaRPr sz="4400">
              <a:solidFill>
                <a:srgbClr val="0B5394"/>
              </a:solidFill>
            </a:endParaRPr>
          </a:p>
        </p:txBody>
      </p:sp>
      <p:sp>
        <p:nvSpPr>
          <p:cNvPr id="418" name="Google Shape;418;p33"/>
          <p:cNvSpPr txBox="1"/>
          <p:nvPr>
            <p:ph idx="1" type="body"/>
          </p:nvPr>
        </p:nvSpPr>
        <p:spPr>
          <a:xfrm>
            <a:off x="251520" y="2204864"/>
            <a:ext cx="8640960" cy="3312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Хост может запускать на GPU множества виртуальных нитей</a:t>
            </a:r>
            <a:endParaRPr/>
          </a:p>
          <a:p>
            <a:pPr indent="-201930" lvl="0" marL="274320" rtl="0" algn="l">
              <a:spcBef>
                <a:spcPts val="240"/>
              </a:spcBef>
              <a:spcAft>
                <a:spcPts val="0"/>
              </a:spcAft>
              <a:buSzPts val="1140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Каждая нить приписана некоторому виртуальному </a:t>
            </a:r>
            <a:r>
              <a:rPr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блоку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65735" lvl="0" marL="274320" rtl="0" algn="l">
              <a:spcBef>
                <a:spcPts val="360"/>
              </a:spcBef>
              <a:spcAft>
                <a:spcPts val="0"/>
              </a:spcAft>
              <a:buSzPts val="171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Грид (от англ. Grid-сетка ) – </a:t>
            </a:r>
            <a:r>
              <a:rPr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множество блоков одинакового размера</a:t>
            </a:r>
            <a:endParaRPr/>
          </a:p>
          <a:p>
            <a:pPr indent="-201930" lvl="0" marL="274320" rtl="0" algn="l">
              <a:spcBef>
                <a:spcPts val="240"/>
              </a:spcBef>
              <a:spcAft>
                <a:spcPts val="0"/>
              </a:spcAft>
              <a:buSzPts val="1140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Положение нити в блоке и блока в гриде индексируются по трём измерениям (x,y,z)</a:t>
            </a:r>
            <a:endParaRPr/>
          </a:p>
          <a:p>
            <a:pPr indent="-129540" lvl="0" marL="274320" rtl="0" algn="l">
              <a:spcBef>
                <a:spcPts val="480"/>
              </a:spcBef>
              <a:spcAft>
                <a:spcPts val="0"/>
              </a:spcAft>
              <a:buSzPts val="2280"/>
              <a:buNone/>
            </a:pPr>
            <a:r>
              <a:t/>
            </a:r>
            <a:endParaRPr sz="24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4"/>
          <p:cNvSpPr txBox="1"/>
          <p:nvPr>
            <p:ph idx="1" type="body"/>
          </p:nvPr>
        </p:nvSpPr>
        <p:spPr>
          <a:xfrm>
            <a:off x="251520" y="2204864"/>
            <a:ext cx="4752528" cy="4104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Грид задаётся количеством блоков по x,y,z (размер грида в блоках) и размерами каждого блока по x,y,z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29540" lvl="0" marL="274320" rtl="0" algn="l">
              <a:spcBef>
                <a:spcPts val="480"/>
              </a:spcBef>
              <a:spcAft>
                <a:spcPts val="0"/>
              </a:spcAft>
              <a:buSzPts val="228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Ели по z размер грида и блоков равен единице, то получаем плоскую прямоугольную сетку нитей</a:t>
            </a:r>
            <a:endParaRPr/>
          </a:p>
          <a:p>
            <a:pPr indent="-129540" lvl="0" marL="274320" rtl="0" algn="l">
              <a:spcBef>
                <a:spcPts val="480"/>
              </a:spcBef>
              <a:spcAft>
                <a:spcPts val="0"/>
              </a:spcAft>
              <a:buSzPts val="228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129540" lvl="0" marL="274320" rtl="0" algn="l">
              <a:spcBef>
                <a:spcPts val="480"/>
              </a:spcBef>
              <a:spcAft>
                <a:spcPts val="0"/>
              </a:spcAft>
              <a:buSzPts val="228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agapii.ucoz.ru/img/atempt2_4.jpg" id="424" name="Google Shape;4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8064" y="1725920"/>
            <a:ext cx="3843407" cy="494344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4"/>
          <p:cNvSpPr txBox="1"/>
          <p:nvPr/>
        </p:nvSpPr>
        <p:spPr>
          <a:xfrm>
            <a:off x="2483768" y="404664"/>
            <a:ext cx="3034680" cy="93836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4400"/>
              <a:buFont typeface="Calibri"/>
              <a:buNone/>
            </a:pPr>
            <a:r>
              <a:rPr b="0" lang="en-US" sz="44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CUDA Grid</a:t>
            </a:r>
            <a:endParaRPr b="0" sz="44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"/>
          <p:cNvSpPr txBox="1"/>
          <p:nvPr>
            <p:ph idx="1" type="body"/>
          </p:nvPr>
        </p:nvSpPr>
        <p:spPr>
          <a:xfrm>
            <a:off x="318280" y="1343032"/>
            <a:ext cx="7920880" cy="2085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Двумерный грид из трёхмерных блоков</a:t>
            </a:r>
            <a:endParaRPr/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Логический индекс по переменной z у всех блоков равен нулю </a:t>
            </a:r>
            <a:endParaRPr/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Каждый блок состоит из трёх «слоёв» нитей, соответствующих z=0,1,2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17475" lvl="0" marL="274320" rtl="0" algn="l">
              <a:spcBef>
                <a:spcPts val="520"/>
              </a:spcBef>
              <a:spcAft>
                <a:spcPts val="0"/>
              </a:spcAft>
              <a:buSzPts val="247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cyber-labs.ru/images/2857369_300x286.png" id="431" name="Google Shape;43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84" y="3369145"/>
            <a:ext cx="2857500" cy="2724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yber-labs.ru/images/2857371_487x359.png" id="432" name="Google Shape;43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9789" y="3177877"/>
            <a:ext cx="4638675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5"/>
          <p:cNvSpPr txBox="1"/>
          <p:nvPr/>
        </p:nvSpPr>
        <p:spPr>
          <a:xfrm>
            <a:off x="2483768" y="404664"/>
            <a:ext cx="4752528" cy="93836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4400"/>
              <a:buFont typeface="Calibri"/>
              <a:buNone/>
            </a:pPr>
            <a:r>
              <a:rPr b="0" lang="en-US" sz="44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CUDA Grid пример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"/>
          <p:cNvSpPr txBox="1"/>
          <p:nvPr>
            <p:ph type="title"/>
          </p:nvPr>
        </p:nvSpPr>
        <p:spPr>
          <a:xfrm>
            <a:off x="398919" y="620688"/>
            <a:ext cx="8229600" cy="8663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5000"/>
              <a:buFont typeface="Calibri"/>
              <a:buNone/>
            </a:pPr>
            <a:r>
              <a:rPr lang="en-US">
                <a:solidFill>
                  <a:srgbClr val="0B5394"/>
                </a:solidFill>
              </a:rPr>
              <a:t>CUDA Kernel  («Ядро»)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439" name="Google Shape;439;p36"/>
          <p:cNvSpPr txBox="1"/>
          <p:nvPr>
            <p:ph idx="1" type="body"/>
          </p:nvPr>
        </p:nvSpPr>
        <p:spPr>
          <a:xfrm>
            <a:off x="395536" y="1952836"/>
            <a:ext cx="8229600" cy="4536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Нити выполняют копии т.н. «ядер» - специально оформленных  функций, компилируемых под GPU</a:t>
            </a:r>
            <a:endParaRPr/>
          </a:p>
          <a:p>
            <a:pPr indent="-193547" lvl="2" marL="914400" rtl="0" algn="l">
              <a:spcBef>
                <a:spcPts val="240"/>
              </a:spcBef>
              <a:spcAft>
                <a:spcPts val="0"/>
              </a:spcAft>
              <a:buSzPts val="840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246888" lvl="2" marL="914400" rtl="0" algn="l">
              <a:spcBef>
                <a:spcPts val="480"/>
              </a:spcBef>
              <a:spcAft>
                <a:spcPts val="0"/>
              </a:spcAft>
              <a:buSzPts val="16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Нет возвращаемого значения (</a:t>
            </a:r>
            <a:r>
              <a:rPr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void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246888" lvl="2" marL="914400" rtl="0" algn="l">
              <a:spcBef>
                <a:spcPts val="480"/>
              </a:spcBef>
              <a:spcAft>
                <a:spcPts val="0"/>
              </a:spcAft>
              <a:buSzPts val="16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Атрибут </a:t>
            </a:r>
            <a:r>
              <a:rPr b="1" lang="en-US" sz="24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__global__ </a:t>
            </a:r>
            <a:endParaRPr/>
          </a:p>
          <a:p>
            <a:pPr indent="-117475" lvl="0" marL="274320" rtl="0" algn="l">
              <a:spcBef>
                <a:spcPts val="520"/>
              </a:spcBef>
              <a:spcAft>
                <a:spcPts val="0"/>
              </a:spcAft>
              <a:buSzPts val="247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6"/>
          <p:cNvSpPr/>
          <p:nvPr/>
        </p:nvSpPr>
        <p:spPr>
          <a:xfrm>
            <a:off x="2189460" y="4221088"/>
            <a:ext cx="5973216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__global__</a:t>
            </a:r>
            <a:r>
              <a:rPr b="1"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void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kernel (</a:t>
            </a:r>
            <a:r>
              <a:rPr b="1"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 ptr) {</a:t>
            </a:r>
            <a:endParaRPr/>
          </a:p>
          <a:p>
            <a:pPr indent="0" lvl="1" marL="6400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ptr = ptr + 1;</a:t>
            </a:r>
            <a:endParaRPr/>
          </a:p>
          <a:p>
            <a:pPr indent="0" lvl="1" marL="6400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ptr[0] = 100; </a:t>
            </a:r>
            <a:endParaRPr/>
          </a:p>
          <a:p>
            <a:pPr indent="0" lvl="1" marL="6400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….; </a:t>
            </a:r>
            <a:r>
              <a:rPr b="0" i="0" lang="en-US" sz="20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//other code for GPU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/>
          <p:nvPr>
            <p:ph type="title"/>
          </p:nvPr>
        </p:nvSpPr>
        <p:spPr>
          <a:xfrm>
            <a:off x="251520" y="620688"/>
            <a:ext cx="5640695" cy="8663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0B5394"/>
                </a:solidFill>
              </a:rPr>
              <a:t>Терминология</a:t>
            </a:r>
            <a:endParaRPr sz="4000">
              <a:solidFill>
                <a:srgbClr val="0B5394"/>
              </a:solidFill>
            </a:endParaRPr>
          </a:p>
        </p:txBody>
      </p:sp>
      <p:sp>
        <p:nvSpPr>
          <p:cNvPr id="447" name="Google Shape;447;p37"/>
          <p:cNvSpPr txBox="1"/>
          <p:nvPr>
            <p:ph idx="1" type="body"/>
          </p:nvPr>
        </p:nvSpPr>
        <p:spPr>
          <a:xfrm>
            <a:off x="395536" y="2060848"/>
            <a:ext cx="8229600" cy="3024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50"/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520"/>
              </a:spcBef>
              <a:spcAft>
                <a:spcPts val="0"/>
              </a:spcAft>
              <a:buSzPts val="2210"/>
              <a:buChar char="⚫"/>
            </a:pPr>
            <a:r>
              <a:rPr lang="en-US" sz="2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Хост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запускает вычисление </a:t>
            </a:r>
            <a:r>
              <a:rPr lang="en-US" sz="2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ядра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на </a:t>
            </a:r>
            <a:r>
              <a:rPr lang="en-US" sz="2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гриде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нитей</a:t>
            </a:r>
            <a:endParaRPr/>
          </a:p>
          <a:p>
            <a:pPr indent="-246887" lvl="2" marL="914400" rtl="0" algn="l">
              <a:spcBef>
                <a:spcPts val="520"/>
              </a:spcBef>
              <a:spcAft>
                <a:spcPts val="0"/>
              </a:spcAft>
              <a:buSzPts val="1820"/>
              <a:buChar char="⚫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Иногда «на гриде нитей» опускается</a:t>
            </a:r>
            <a:endParaRPr/>
          </a:p>
          <a:p>
            <a:pPr indent="-246888" lvl="1" marL="640080" rtl="0" algn="l">
              <a:spcBef>
                <a:spcPts val="520"/>
              </a:spcBef>
              <a:spcAft>
                <a:spcPts val="0"/>
              </a:spcAft>
              <a:buSzPts val="2210"/>
              <a:buChar char="⚫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Одно и то же </a:t>
            </a:r>
            <a:r>
              <a:rPr lang="en-US" sz="2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ядро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может быть запущено на разных </a:t>
            </a:r>
            <a:r>
              <a:rPr lang="en-US" sz="2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гридах</a:t>
            </a:r>
            <a:endParaRPr sz="26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8"/>
          <p:cNvSpPr txBox="1"/>
          <p:nvPr>
            <p:ph type="title"/>
          </p:nvPr>
        </p:nvSpPr>
        <p:spPr>
          <a:xfrm>
            <a:off x="179512" y="836712"/>
            <a:ext cx="5256584" cy="58092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Font typeface="Calibri"/>
              <a:buNone/>
            </a:pPr>
            <a:r>
              <a:rPr lang="en-US">
                <a:solidFill>
                  <a:srgbClr val="0B5394"/>
                </a:solidFill>
              </a:rPr>
              <a:t>Запуск ядра</a:t>
            </a:r>
            <a:endParaRPr/>
          </a:p>
        </p:txBody>
      </p:sp>
      <p:sp>
        <p:nvSpPr>
          <p:cNvPr id="453" name="Google Shape;453;p38"/>
          <p:cNvSpPr txBox="1"/>
          <p:nvPr>
            <p:ph idx="1" type="body"/>
          </p:nvPr>
        </p:nvSpPr>
        <p:spPr>
          <a:xfrm>
            <a:off x="457200" y="1844824"/>
            <a:ext cx="8229600" cy="4389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090"/>
              <a:buChar char="⚫"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kernel</a:t>
            </a: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&lt;&lt;&lt;</a:t>
            </a:r>
            <a:r>
              <a:rPr b="1" i="1" lang="en-US" sz="2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en-US" sz="2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execution configuration </a:t>
            </a: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&gt;&gt;&gt;(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params);</a:t>
            </a:r>
            <a:endParaRPr/>
          </a:p>
          <a:p>
            <a:pPr indent="-246888" lvl="1" marL="640080" rtl="0" algn="l">
              <a:spcBef>
                <a:spcPts val="400"/>
              </a:spcBef>
              <a:spcAft>
                <a:spcPts val="0"/>
              </a:spcAft>
              <a:buSzPts val="1700"/>
              <a:buChar char="⚫"/>
            </a:pPr>
            <a:r>
              <a:rPr b="1" lang="en-US" sz="2000">
                <a:latin typeface="Consolas"/>
                <a:ea typeface="Consolas"/>
                <a:cs typeface="Consolas"/>
                <a:sym typeface="Consolas"/>
              </a:rPr>
              <a:t>“kernel”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– имя ядра,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400"/>
              </a:spcBef>
              <a:spcAft>
                <a:spcPts val="0"/>
              </a:spcAft>
              <a:buSzPts val="1700"/>
              <a:buChar char="⚫"/>
            </a:pPr>
            <a:r>
              <a:rPr b="1" lang="en-US" sz="2000">
                <a:latin typeface="Consolas"/>
                <a:ea typeface="Consolas"/>
                <a:cs typeface="Consolas"/>
                <a:sym typeface="Consolas"/>
              </a:rPr>
              <a:t>“params”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– параметры ядра, копию которых получит каждая нить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153670" lvl="0" marL="274320" rtl="0" algn="l">
              <a:spcBef>
                <a:spcPts val="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i="1" sz="2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40"/>
              </a:spcBef>
              <a:spcAft>
                <a:spcPts val="0"/>
              </a:spcAft>
              <a:buSzPts val="2090"/>
              <a:buChar char="⚫"/>
            </a:pPr>
            <a:r>
              <a:rPr b="1" i="1" lang="en-US" sz="2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execution configuration:</a:t>
            </a:r>
            <a:endParaRPr/>
          </a:p>
          <a:p>
            <a:pPr indent="0" lvl="1" marL="393192" rtl="0" algn="l"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&lt;&lt;&lt; dim3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2000">
                <a:latin typeface="Consolas"/>
                <a:ea typeface="Consolas"/>
                <a:cs typeface="Consolas"/>
                <a:sym typeface="Consolas"/>
              </a:rPr>
              <a:t>gridDim, 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dim3 </a:t>
            </a:r>
            <a:r>
              <a:rPr b="1" lang="en-US" sz="2000">
                <a:latin typeface="Consolas"/>
                <a:ea typeface="Consolas"/>
                <a:cs typeface="Consolas"/>
                <a:sym typeface="Consolas"/>
              </a:rPr>
              <a:t>blockDim 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endParaRPr/>
          </a:p>
          <a:p>
            <a:pPr indent="0" lvl="1" marL="393192" rtl="0" algn="l"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t/>
            </a:r>
            <a:endParaRPr sz="1400">
              <a:solidFill>
                <a:srgbClr val="7030A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370332" rtl="0" algn="l">
              <a:spcBef>
                <a:spcPts val="48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dim3</a:t>
            </a:r>
            <a:r>
              <a:rPr lang="en-US" sz="24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структура, определённая в CUDA Toolkit</a:t>
            </a:r>
            <a:endParaRPr sz="24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2575" lvl="0" marL="370332" rtl="0" algn="l">
              <a:spcBef>
                <a:spcPts val="200"/>
              </a:spcBef>
              <a:spcAft>
                <a:spcPts val="0"/>
              </a:spcAft>
              <a:buSzPts val="950"/>
              <a:buNone/>
            </a:pPr>
            <a:r>
              <a:t/>
            </a:r>
            <a:endParaRPr sz="1000">
              <a:solidFill>
                <a:srgbClr val="7030A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1" marL="365760" rtl="0" algn="l"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dim3 {</a:t>
            </a:r>
            <a:endParaRPr/>
          </a:p>
          <a:p>
            <a:pPr indent="0" lvl="2" marL="27432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900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unsigned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 x,y,z;</a:t>
            </a:r>
            <a:endParaRPr/>
          </a:p>
          <a:p>
            <a:pPr indent="0" lvl="2" marL="27432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900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dim3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unsigned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 vx=1,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unsigned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 vy=1,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unsigned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 vz=1);</a:t>
            </a:r>
            <a:endParaRPr sz="2000">
              <a:solidFill>
                <a:srgbClr val="7030A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1" marL="365760" rtl="0" algn="l"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8"/>
          <p:cNvSpPr/>
          <p:nvPr/>
        </p:nvSpPr>
        <p:spPr>
          <a:xfrm>
            <a:off x="503040" y="1772816"/>
            <a:ext cx="8173416" cy="1368152"/>
          </a:xfrm>
          <a:prstGeom prst="roundRect">
            <a:avLst>
              <a:gd fmla="val 6988" name="adj"/>
            </a:avLst>
          </a:prstGeom>
          <a:noFill/>
          <a:ln cap="flat" cmpd="sng" w="127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9"/>
          <p:cNvSpPr txBox="1"/>
          <p:nvPr>
            <p:ph type="title"/>
          </p:nvPr>
        </p:nvSpPr>
        <p:spPr>
          <a:xfrm>
            <a:off x="179512" y="836712"/>
            <a:ext cx="5256584" cy="58092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Font typeface="Calibri"/>
              <a:buNone/>
            </a:pPr>
            <a:r>
              <a:rPr lang="en-US">
                <a:solidFill>
                  <a:srgbClr val="0B5394"/>
                </a:solidFill>
              </a:rPr>
              <a:t>Запуск ядра</a:t>
            </a:r>
            <a:endParaRPr/>
          </a:p>
        </p:txBody>
      </p:sp>
      <p:sp>
        <p:nvSpPr>
          <p:cNvPr id="460" name="Google Shape;460;p39"/>
          <p:cNvSpPr txBox="1"/>
          <p:nvPr>
            <p:ph idx="1" type="body"/>
          </p:nvPr>
        </p:nvSpPr>
        <p:spPr>
          <a:xfrm>
            <a:off x="457200" y="1844824"/>
            <a:ext cx="8229600" cy="4389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090"/>
              <a:buChar char="⚫"/>
            </a:pP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kernel</a:t>
            </a: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&lt;&lt;&lt;</a:t>
            </a:r>
            <a:r>
              <a:rPr b="1" i="1" lang="en-US" sz="2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en-US" sz="2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execution configuration </a:t>
            </a: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&gt;&gt;&gt;(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params);</a:t>
            </a:r>
            <a:endParaRPr/>
          </a:p>
          <a:p>
            <a:pPr indent="-246888" lvl="1" marL="640080" rtl="0" algn="l">
              <a:spcBef>
                <a:spcPts val="400"/>
              </a:spcBef>
              <a:spcAft>
                <a:spcPts val="0"/>
              </a:spcAft>
              <a:buSzPts val="1700"/>
              <a:buChar char="⚫"/>
            </a:pPr>
            <a:r>
              <a:rPr b="1" lang="en-US" sz="2000">
                <a:latin typeface="Consolas"/>
                <a:ea typeface="Consolas"/>
                <a:cs typeface="Consolas"/>
                <a:sym typeface="Consolas"/>
              </a:rPr>
              <a:t>“kernel”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– имя ядра,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400"/>
              </a:spcBef>
              <a:spcAft>
                <a:spcPts val="0"/>
              </a:spcAft>
              <a:buSzPts val="1700"/>
              <a:buChar char="⚫"/>
            </a:pPr>
            <a:r>
              <a:rPr b="1" lang="en-US" sz="2000">
                <a:latin typeface="Consolas"/>
                <a:ea typeface="Consolas"/>
                <a:cs typeface="Consolas"/>
                <a:sym typeface="Consolas"/>
              </a:rPr>
              <a:t>“params”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– параметры ядра, копию которых получит каждая нить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153670" lvl="0" marL="274320" rtl="0" algn="l">
              <a:spcBef>
                <a:spcPts val="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i="1" sz="2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40"/>
              </a:spcBef>
              <a:spcAft>
                <a:spcPts val="0"/>
              </a:spcAft>
              <a:buSzPts val="2090"/>
              <a:buChar char="⚫"/>
            </a:pPr>
            <a:r>
              <a:rPr b="1" i="1" lang="en-US" sz="2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execution configuration:</a:t>
            </a:r>
            <a:endParaRPr/>
          </a:p>
          <a:p>
            <a:pPr indent="0" lvl="1" marL="393192" rtl="0" algn="l"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&lt;&lt;&lt; dim3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2000">
                <a:latin typeface="Consolas"/>
                <a:ea typeface="Consolas"/>
                <a:cs typeface="Consolas"/>
                <a:sym typeface="Consolas"/>
              </a:rPr>
              <a:t>gridDim, 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dim3 </a:t>
            </a:r>
            <a:r>
              <a:rPr b="1" lang="en-US" sz="2000">
                <a:latin typeface="Consolas"/>
                <a:ea typeface="Consolas"/>
                <a:cs typeface="Consolas"/>
                <a:sym typeface="Consolas"/>
              </a:rPr>
              <a:t>blockDim 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endParaRPr/>
          </a:p>
          <a:p>
            <a:pPr indent="0" lvl="1" marL="393192" rtl="0" algn="l"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t/>
            </a:r>
            <a:endParaRPr sz="1400">
              <a:solidFill>
                <a:srgbClr val="7030A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46888" lvl="1" marL="640080" rtl="0" algn="l">
              <a:spcBef>
                <a:spcPts val="400"/>
              </a:spcBef>
              <a:spcAft>
                <a:spcPts val="0"/>
              </a:spcAft>
              <a:buSzPts val="1700"/>
              <a:buChar char="⚫"/>
            </a:pP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dim3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2000">
                <a:latin typeface="Consolas"/>
                <a:ea typeface="Consolas"/>
                <a:cs typeface="Consolas"/>
                <a:sym typeface="Consolas"/>
              </a:rPr>
              <a:t>gridDim </a:t>
            </a:r>
            <a:r>
              <a:rPr lang="en-US" sz="2000"/>
              <a:t> - размеры грида в блоках</a:t>
            </a:r>
            <a:endParaRPr sz="2000"/>
          </a:p>
          <a:p>
            <a:pPr indent="0" lvl="1" marL="393192" rtl="0" algn="l"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US" sz="2000"/>
              <a:t>    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число блоков = 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gridDim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.x * 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gridDim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.y * 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gridDim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.z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1" marL="393192" rtl="0" algn="l"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246888" lvl="1" marL="640080" rtl="0" algn="l">
              <a:spcBef>
                <a:spcPts val="400"/>
              </a:spcBef>
              <a:spcAft>
                <a:spcPts val="0"/>
              </a:spcAft>
              <a:buSzPts val="1700"/>
              <a:buChar char="⚫"/>
            </a:pP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dim3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2000">
                <a:latin typeface="Consolas"/>
                <a:ea typeface="Consolas"/>
                <a:cs typeface="Consolas"/>
                <a:sym typeface="Consolas"/>
              </a:rPr>
              <a:t>blockDim </a:t>
            </a:r>
            <a:r>
              <a:rPr lang="en-US" sz="2000"/>
              <a:t> - размер каждого блока</a:t>
            </a:r>
            <a:endParaRPr sz="2000"/>
          </a:p>
          <a:p>
            <a:pPr indent="0" lvl="1" marL="393192" rtl="0" algn="l"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US" sz="2000"/>
              <a:t>    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число нитей в блоке = 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blockDim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.x * 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blockDim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.y * 				 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blockDim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.z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1" name="Google Shape;461;p39"/>
          <p:cNvSpPr/>
          <p:nvPr/>
        </p:nvSpPr>
        <p:spPr>
          <a:xfrm>
            <a:off x="503040" y="1772816"/>
            <a:ext cx="8173416" cy="1368152"/>
          </a:xfrm>
          <a:prstGeom prst="roundRect">
            <a:avLst>
              <a:gd fmla="val 6988" name="adj"/>
            </a:avLst>
          </a:prstGeom>
          <a:noFill/>
          <a:ln cap="flat" cmpd="sng" w="127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/>
          <p:nvPr>
            <p:ph type="title"/>
          </p:nvPr>
        </p:nvSpPr>
        <p:spPr>
          <a:xfrm>
            <a:off x="1259632" y="40466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5000"/>
              <a:buFont typeface="Calibri"/>
              <a:buNone/>
            </a:pPr>
            <a:r>
              <a:rPr b="1" lang="en-US">
                <a:solidFill>
                  <a:srgbClr val="0070C0"/>
                </a:solidFill>
              </a:rPr>
              <a:t>CUDA  растет</a:t>
            </a:r>
            <a:endParaRPr/>
          </a:p>
        </p:txBody>
      </p:sp>
      <p:pic>
        <p:nvPicPr>
          <p:cNvPr descr="http://www.notebookcheck.net/fileadmin/_migrated/pics/nvidia_gpu_2013_46.jpg" id="140" name="Google Shape;14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12" y="1700808"/>
            <a:ext cx="9217024" cy="518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0"/>
          <p:cNvSpPr txBox="1"/>
          <p:nvPr>
            <p:ph type="title"/>
          </p:nvPr>
        </p:nvSpPr>
        <p:spPr>
          <a:xfrm>
            <a:off x="179512" y="836712"/>
            <a:ext cx="5256584" cy="58092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Font typeface="Calibri"/>
              <a:buNone/>
            </a:pPr>
            <a:r>
              <a:rPr lang="en-US">
                <a:solidFill>
                  <a:srgbClr val="0B5394"/>
                </a:solidFill>
              </a:rPr>
              <a:t>Запуск ядра</a:t>
            </a:r>
            <a:endParaRPr/>
          </a:p>
        </p:txBody>
      </p:sp>
      <p:sp>
        <p:nvSpPr>
          <p:cNvPr id="467" name="Google Shape;467;p40"/>
          <p:cNvSpPr/>
          <p:nvPr/>
        </p:nvSpPr>
        <p:spPr>
          <a:xfrm>
            <a:off x="395536" y="2060848"/>
            <a:ext cx="8442176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Рассчитать грид: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7030A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dim3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blockDim = </a:t>
            </a:r>
            <a:r>
              <a:rPr b="0" i="0" lang="en-US" sz="2400" u="none" cap="none" strike="noStrike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dim3</a:t>
            </a:r>
            <a:r>
              <a:rPr b="0" i="0" lang="en-US" sz="24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512);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gridDim = </a:t>
            </a:r>
            <a:r>
              <a:rPr b="0" i="0" lang="en-US" sz="2400" u="none" cap="none" strike="noStrike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dim3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  (n – 1)  /  512 + 1</a:t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Запустить ядро с именем “</a:t>
            </a:r>
            <a:r>
              <a:rPr lang="en-U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kernel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-1333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kernel </a:t>
            </a:r>
            <a:r>
              <a:rPr b="0" i="0" lang="en-US" sz="2400" u="none" cap="none" strike="noStrike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&lt;&lt;&lt;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gridDim, blockDim  </a:t>
            </a:r>
            <a:r>
              <a:rPr b="0" i="0" lang="en-US" sz="2400" u="none" cap="none" strike="noStrike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(…);</a:t>
            </a:r>
            <a:endParaRPr b="0"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Google Shape;468;p40"/>
          <p:cNvSpPr/>
          <p:nvPr/>
        </p:nvSpPr>
        <p:spPr>
          <a:xfrm>
            <a:off x="611560" y="4509120"/>
            <a:ext cx="6850396" cy="684076"/>
          </a:xfrm>
          <a:prstGeom prst="roundRect">
            <a:avLst>
              <a:gd fmla="val 6988" name="adj"/>
            </a:avLst>
          </a:prstGeom>
          <a:noFill/>
          <a:ln cap="flat" cmpd="sng" w="127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1"/>
          <p:cNvSpPr txBox="1"/>
          <p:nvPr>
            <p:ph type="title"/>
          </p:nvPr>
        </p:nvSpPr>
        <p:spPr>
          <a:xfrm>
            <a:off x="467544" y="485800"/>
            <a:ext cx="8229600" cy="9989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0B5394"/>
                </a:solidFill>
              </a:rPr>
              <a:t>Ориентация нити в гриде</a:t>
            </a:r>
            <a:endParaRPr/>
          </a:p>
        </p:txBody>
      </p:sp>
      <p:sp>
        <p:nvSpPr>
          <p:cNvPr id="474" name="Google Shape;474;p41"/>
          <p:cNvSpPr txBox="1"/>
          <p:nvPr>
            <p:ph idx="1" type="body"/>
          </p:nvPr>
        </p:nvSpPr>
        <p:spPr>
          <a:xfrm>
            <a:off x="251520" y="1628800"/>
            <a:ext cx="8640960" cy="4824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1900"/>
              <a:buChar char="⚫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Осуществляется за счёт встроенных переменных:</a:t>
            </a:r>
            <a:endParaRPr/>
          </a:p>
          <a:p>
            <a:pPr indent="-207962" lvl="0" marL="274320" rtl="0" algn="l">
              <a:spcBef>
                <a:spcPts val="220"/>
              </a:spcBef>
              <a:spcAft>
                <a:spcPts val="0"/>
              </a:spcAft>
              <a:buSzPts val="1045"/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1" marL="393192" rtl="0" algn="l"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dim3 threadIdx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индексы нити в блоке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1" marL="393192" rtl="0" algn="l"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dim3 blockIdx  -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индексты блока в гриде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1" marL="393192" rtl="0" algn="l"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dim3 blockDim 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размеры блоков в нитях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1" marL="393192" rtl="0" algn="l"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dim3 gridDim  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размеры грида в блоках</a:t>
            </a:r>
            <a:endParaRPr/>
          </a:p>
          <a:p>
            <a:pPr indent="0" lvl="1" marL="393192" rtl="0" algn="l"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00"/>
              </a:spcBef>
              <a:spcAft>
                <a:spcPts val="0"/>
              </a:spcAft>
              <a:buSzPts val="1900"/>
              <a:buChar char="⚫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Линейный индекс нити в гриде:</a:t>
            </a:r>
            <a:endParaRPr/>
          </a:p>
          <a:p>
            <a:pPr indent="0" lvl="1" marL="393192" rtl="0" algn="l">
              <a:spcBef>
                <a:spcPts val="22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100"/>
          </a:p>
          <a:p>
            <a:pPr indent="0" lvl="1" marL="393192" rtl="0" algn="l"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gridSizeX = 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blockDim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.x*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gridDim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.x;</a:t>
            </a:r>
            <a:endParaRPr/>
          </a:p>
          <a:p>
            <a:pPr indent="0" lvl="1" marL="393192" rtl="0" algn="l"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gridSizeAll = gridSizeX * gridSizeY * gridSizeZ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1" marL="393192" rtl="0" algn="l"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threadLinearIdx =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1" marL="393192" rtl="0" algn="l"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	(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threaIdx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.z * gridSizeY + 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threadIdx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.y) * gridSizeX + </a:t>
            </a:r>
            <a:endParaRPr/>
          </a:p>
          <a:p>
            <a:pPr indent="0" lvl="1" marL="393192" rtl="0" algn="l"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							threadIdx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.x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1" marL="393192" rtl="0" algn="l"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2"/>
          <p:cNvSpPr txBox="1"/>
          <p:nvPr>
            <p:ph type="title"/>
          </p:nvPr>
        </p:nvSpPr>
        <p:spPr>
          <a:xfrm>
            <a:off x="1331640" y="476672"/>
            <a:ext cx="7005464" cy="7109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0070C0"/>
                </a:solidFill>
              </a:rPr>
              <a:t>Пример:  ядро сложения</a:t>
            </a:r>
            <a:endParaRPr/>
          </a:p>
        </p:txBody>
      </p:sp>
      <p:sp>
        <p:nvSpPr>
          <p:cNvPr id="480" name="Google Shape;480;p42"/>
          <p:cNvSpPr txBox="1"/>
          <p:nvPr>
            <p:ph idx="1" type="body"/>
          </p:nvPr>
        </p:nvSpPr>
        <p:spPr>
          <a:xfrm>
            <a:off x="539552" y="4581128"/>
            <a:ext cx="8229600" cy="1656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Каждая нить</a:t>
            </a:r>
            <a:endParaRPr/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Получает копию параметров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Рассчитывает свой элемент выходного массива</a:t>
            </a:r>
            <a:endParaRPr/>
          </a:p>
        </p:txBody>
      </p:sp>
      <p:sp>
        <p:nvSpPr>
          <p:cNvPr id="481" name="Google Shape;481;p42"/>
          <p:cNvSpPr txBox="1"/>
          <p:nvPr/>
        </p:nvSpPr>
        <p:spPr>
          <a:xfrm>
            <a:off x="395536" y="1772816"/>
            <a:ext cx="8784976" cy="2448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20"/>
              <a:buFont typeface="Noto Sans Symbols"/>
              <a:buNone/>
            </a:pPr>
            <a:r>
              <a:rPr b="1" lang="en-US" sz="16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__global__ </a:t>
            </a:r>
            <a:r>
              <a:rPr b="1" lang="en-US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sum_kernel( </a:t>
            </a:r>
            <a:r>
              <a:rPr b="1" lang="en-US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*A, </a:t>
            </a:r>
            <a:r>
              <a:rPr b="1" lang="en-US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*B, </a:t>
            </a:r>
            <a:r>
              <a:rPr b="1" lang="en-US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*C )</a:t>
            </a:r>
            <a:endParaRPr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52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52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threadLinearIdx = </a:t>
            </a:r>
            <a:endParaRPr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52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-US" sz="16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blockIdx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.x * </a:t>
            </a:r>
            <a:r>
              <a:rPr b="1" lang="en-US" sz="16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blockDim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.x + </a:t>
            </a:r>
            <a:r>
              <a:rPr b="1" lang="en-US" sz="16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threadIdx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.x;  </a:t>
            </a:r>
            <a:r>
              <a:rPr lang="en-US" sz="16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//определить свой индекс</a:t>
            </a:r>
            <a:endParaRPr sz="16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52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elemA = A[threadLinearIdx ]; </a:t>
            </a:r>
            <a:r>
              <a:rPr lang="en-US" sz="16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//считать нужный элемент A</a:t>
            </a:r>
            <a:endParaRPr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52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elemB = B[threadLinearIdx ]; </a:t>
            </a:r>
            <a:r>
              <a:rPr lang="en-US" sz="16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считать нужный элемент B</a:t>
            </a:r>
            <a:endParaRPr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52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C[threadLinearIdx ] = elemA + elemB; </a:t>
            </a:r>
            <a:r>
              <a:rPr lang="en-US" sz="16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//записать результат суммирования</a:t>
            </a:r>
            <a:endParaRPr sz="16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52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3"/>
          <p:cNvSpPr txBox="1"/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5000"/>
              <a:buFont typeface="Calibri"/>
              <a:buNone/>
            </a:pPr>
            <a:r>
              <a:rPr lang="en-US">
                <a:solidFill>
                  <a:srgbClr val="0B5394"/>
                </a:solidFill>
              </a:rPr>
              <a:t>Host Code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487" name="Google Shape;487;p43"/>
          <p:cNvSpPr txBox="1"/>
          <p:nvPr>
            <p:ph idx="1" type="body"/>
          </p:nvPr>
        </p:nvSpPr>
        <p:spPr>
          <a:xfrm>
            <a:off x="467544" y="2276872"/>
            <a:ext cx="8229600" cy="316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Выделить память на устройстве</a:t>
            </a:r>
            <a:endParaRPr/>
          </a:p>
          <a:p>
            <a:pPr indent="-274320" lvl="0" marL="274320" rtl="0" algn="l">
              <a:spcBef>
                <a:spcPts val="52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Переслать на устройство входные данные</a:t>
            </a:r>
            <a:endParaRPr/>
          </a:p>
          <a:p>
            <a:pPr indent="-274320" lvl="0" marL="274320" rtl="0" algn="l">
              <a:spcBef>
                <a:spcPts val="52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Рассчитать грид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Font typeface="Noto Sans Symbols"/>
              <a:buChar char="⮚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Размер грида зависит от размера задачи</a:t>
            </a:r>
            <a:endParaRPr/>
          </a:p>
          <a:p>
            <a:pPr indent="-274320" lvl="0" marL="274320" rtl="0" algn="l">
              <a:spcBef>
                <a:spcPts val="52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Запустить вычисления на гриде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Font typeface="Noto Sans Symbols"/>
              <a:buChar char="⮚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В конфигурации запуска указываем грид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52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Переслать с устройства на хост результат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4"/>
          <p:cNvSpPr txBox="1"/>
          <p:nvPr>
            <p:ph type="title"/>
          </p:nvPr>
        </p:nvSpPr>
        <p:spPr>
          <a:xfrm>
            <a:off x="385192" y="26977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0B5394"/>
                </a:solidFill>
              </a:rPr>
              <a:t>Выделение памяти на устройстве</a:t>
            </a:r>
            <a:endParaRPr/>
          </a:p>
        </p:txBody>
      </p:sp>
      <p:sp>
        <p:nvSpPr>
          <p:cNvPr id="493" name="Google Shape;493;p44"/>
          <p:cNvSpPr txBox="1"/>
          <p:nvPr>
            <p:ph idx="1" type="body"/>
          </p:nvPr>
        </p:nvSpPr>
        <p:spPr>
          <a:xfrm>
            <a:off x="251520" y="1772816"/>
            <a:ext cx="8507288" cy="460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1900"/>
              <a:buChar char="⚫"/>
            </a:pPr>
            <a:r>
              <a:rPr b="1"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cudaError_t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cudaMalloc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( </a:t>
            </a:r>
            <a:r>
              <a:rPr b="1"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** </a:t>
            </a:r>
            <a:r>
              <a:rPr lang="en-US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devPtr, </a:t>
            </a:r>
            <a:r>
              <a:rPr b="1"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 )</a:t>
            </a:r>
            <a:endParaRPr/>
          </a:p>
          <a:p>
            <a:pPr indent="-165735" lvl="0" marL="274320" rtl="0" algn="l">
              <a:spcBef>
                <a:spcPts val="360"/>
              </a:spcBef>
              <a:spcAft>
                <a:spcPts val="0"/>
              </a:spcAft>
              <a:buSzPts val="1710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246888" lvl="1" marL="640080" rtl="0" algn="l">
              <a:spcBef>
                <a:spcPts val="400"/>
              </a:spcBef>
              <a:spcAft>
                <a:spcPts val="0"/>
              </a:spcAft>
              <a:buSzPts val="1700"/>
              <a:buChar char="⚫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Выделяет </a:t>
            </a:r>
            <a:r>
              <a:rPr lang="en-US" sz="2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байтов линейной памяти на устройстве и возвращает указатель на выделенную память в *</a:t>
            </a:r>
            <a:r>
              <a:rPr lang="en-US" sz="2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devPtr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. Память не обнуляется. Адрес памяти выровнен по 512 байт</a:t>
            </a:r>
            <a:endParaRPr/>
          </a:p>
          <a:p>
            <a:pPr indent="-153670" lvl="0" marL="274320" rtl="0" algn="l">
              <a:spcBef>
                <a:spcPts val="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b="1" sz="2000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74320" lvl="0" marL="274320" rtl="0" algn="l">
              <a:spcBef>
                <a:spcPts val="400"/>
              </a:spcBef>
              <a:spcAft>
                <a:spcPts val="0"/>
              </a:spcAft>
              <a:buSzPts val="1900"/>
              <a:buChar char="⚫"/>
            </a:pPr>
            <a:r>
              <a:rPr b="1"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cudaError_t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1"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cudaFree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( </a:t>
            </a:r>
            <a:r>
              <a:rPr b="1"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* </a:t>
            </a:r>
            <a:r>
              <a:rPr lang="en-US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devPtr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 )</a:t>
            </a:r>
            <a:endParaRPr/>
          </a:p>
          <a:p>
            <a:pPr indent="-246888" lvl="1" marL="640080" rtl="0" algn="l">
              <a:spcBef>
                <a:spcPts val="400"/>
              </a:spcBef>
              <a:spcAft>
                <a:spcPts val="0"/>
              </a:spcAft>
              <a:buSzPts val="1700"/>
              <a:buChar char="⚫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Освобождает память устройства на которую указывает </a:t>
            </a:r>
            <a:r>
              <a:rPr lang="en-US" sz="2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devPtr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  <a:p>
            <a:pPr indent="-274320" lvl="0" marL="274320" rtl="0" algn="l">
              <a:spcBef>
                <a:spcPts val="400"/>
              </a:spcBef>
              <a:spcAft>
                <a:spcPts val="0"/>
              </a:spcAft>
              <a:buSzPts val="1900"/>
              <a:buChar char="⚫"/>
            </a:pPr>
            <a:r>
              <a:rPr lang="en-US" sz="2000"/>
              <a:t>Вызов </a:t>
            </a:r>
            <a:r>
              <a:rPr b="1"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cudaMalloc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(&amp;p, </a:t>
            </a:r>
            <a:r>
              <a:rPr lang="en-US" sz="2000">
                <a:solidFill>
                  <a:srgbClr val="004E6C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/>
              <a:t>соответствует вызову 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p =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malloc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4E6C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));</a:t>
            </a:r>
            <a:endParaRPr/>
          </a:p>
          <a:p>
            <a:pPr indent="-138938" lvl="1" marL="640080" rtl="0" algn="l"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5"/>
          <p:cNvSpPr txBox="1"/>
          <p:nvPr>
            <p:ph type="title"/>
          </p:nvPr>
        </p:nvSpPr>
        <p:spPr>
          <a:xfrm>
            <a:off x="1115616" y="692696"/>
            <a:ext cx="7283152" cy="6480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Font typeface="Calibri"/>
              <a:buNone/>
            </a:pPr>
            <a:r>
              <a:rPr lang="en-US">
                <a:solidFill>
                  <a:srgbClr val="0B5394"/>
                </a:solidFill>
              </a:rPr>
              <a:t>Копирование памяти</a:t>
            </a:r>
            <a:endParaRPr/>
          </a:p>
        </p:txBody>
      </p:sp>
      <p:sp>
        <p:nvSpPr>
          <p:cNvPr id="499" name="Google Shape;499;p45"/>
          <p:cNvSpPr txBox="1"/>
          <p:nvPr>
            <p:ph idx="1" type="body"/>
          </p:nvPr>
        </p:nvSpPr>
        <p:spPr>
          <a:xfrm>
            <a:off x="251520" y="1772816"/>
            <a:ext cx="8507288" cy="4824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1900"/>
              <a:buChar char="⚫"/>
            </a:pPr>
            <a:r>
              <a:rPr b="1"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cudaError_t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1"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cudaMemcpy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( </a:t>
            </a:r>
            <a:r>
              <a:rPr b="1"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* </a:t>
            </a:r>
            <a:r>
              <a:rPr lang="en-US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dst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* </a:t>
            </a:r>
            <a:r>
              <a:rPr lang="en-US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,  				</a:t>
            </a:r>
            <a:r>
              <a:rPr b="1"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cudaMemcpyKind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  </a:t>
            </a:r>
            <a:r>
              <a:rPr lang="en-US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kind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 )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-165735" lvl="0" marL="274320" rtl="0" algn="l">
              <a:spcBef>
                <a:spcPts val="360"/>
              </a:spcBef>
              <a:spcAft>
                <a:spcPts val="0"/>
              </a:spcAft>
              <a:buSzPts val="1710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246888" lvl="1" marL="640080" rtl="0" algn="l">
              <a:spcBef>
                <a:spcPts val="400"/>
              </a:spcBef>
              <a:spcAft>
                <a:spcPts val="0"/>
              </a:spcAft>
              <a:buSzPts val="1700"/>
              <a:buChar char="⚫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Копирует </a:t>
            </a:r>
            <a:r>
              <a:rPr lang="en-US" sz="2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count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байтов  из памяти, на которую указывает </a:t>
            </a:r>
            <a:r>
              <a:rPr lang="en-US" sz="2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src 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в память,  на которую указывает </a:t>
            </a:r>
            <a:r>
              <a:rPr lang="en-US" sz="2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dst, kind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указывает направление передачи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246887" lvl="2" marL="914400" rtl="0" algn="l">
              <a:spcBef>
                <a:spcPts val="420"/>
              </a:spcBef>
              <a:spcAft>
                <a:spcPts val="0"/>
              </a:spcAft>
              <a:buSzPts val="1470"/>
              <a:buChar char="⚫"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cudaMemcpyHostToHost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– копирование между двумя областями памяти на хосте</a:t>
            </a:r>
            <a:endParaRPr/>
          </a:p>
          <a:p>
            <a:pPr indent="-246887" lvl="2" marL="914400" rtl="0" algn="l">
              <a:spcBef>
                <a:spcPts val="420"/>
              </a:spcBef>
              <a:spcAft>
                <a:spcPts val="0"/>
              </a:spcAft>
              <a:buSzPts val="1470"/>
              <a:buChar char="⚫"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cudaMemcpyHostToDevice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– копирование с хоста на устройство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46887" lvl="2" marL="914400" rtl="0" algn="l">
              <a:spcBef>
                <a:spcPts val="420"/>
              </a:spcBef>
              <a:spcAft>
                <a:spcPts val="0"/>
              </a:spcAft>
              <a:buSzPts val="1470"/>
              <a:buChar char="⚫"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cudaMemcpyDeviceToHost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– копирование с устройства на хост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46887" lvl="2" marL="914400" rtl="0" algn="l">
              <a:spcBef>
                <a:spcPts val="420"/>
              </a:spcBef>
              <a:spcAft>
                <a:spcPts val="0"/>
              </a:spcAft>
              <a:buSzPts val="1470"/>
              <a:buChar char="⚫"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cudaMemcpyDeviceToDevice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– между двумя областями памяти на устройстве</a:t>
            </a:r>
            <a:endParaRPr/>
          </a:p>
          <a:p>
            <a:pPr indent="-246888" lvl="1" marL="640080" rtl="0" algn="l">
              <a:spcBef>
                <a:spcPts val="400"/>
              </a:spcBef>
              <a:spcAft>
                <a:spcPts val="0"/>
              </a:spcAft>
              <a:buSzPts val="1700"/>
              <a:buChar char="⚫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Вызов 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cudaMemcpy()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 с </a:t>
            </a:r>
            <a:r>
              <a:rPr lang="en-US" sz="2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kind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, не соответствующим </a:t>
            </a:r>
            <a:r>
              <a:rPr lang="en-US" sz="2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dst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и </a:t>
            </a:r>
            <a:r>
              <a:rPr lang="en-US" sz="2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src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 , приводит к непредсказуемому поведению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6"/>
          <p:cNvSpPr/>
          <p:nvPr/>
        </p:nvSpPr>
        <p:spPr>
          <a:xfrm>
            <a:off x="251520" y="3501008"/>
            <a:ext cx="8784976" cy="1152128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505" name="Google Shape;505;p46"/>
          <p:cNvSpPr/>
          <p:nvPr/>
        </p:nvSpPr>
        <p:spPr>
          <a:xfrm>
            <a:off x="251520" y="5085184"/>
            <a:ext cx="5976664" cy="72008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506" name="Google Shape;506;p46"/>
          <p:cNvSpPr txBox="1"/>
          <p:nvPr>
            <p:ph type="title"/>
          </p:nvPr>
        </p:nvSpPr>
        <p:spPr>
          <a:xfrm>
            <a:off x="323528" y="980728"/>
            <a:ext cx="8229600" cy="58092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Font typeface="Calibri"/>
              <a:buNone/>
            </a:pPr>
            <a:r>
              <a:rPr lang="en-US">
                <a:solidFill>
                  <a:srgbClr val="0B5394"/>
                </a:solidFill>
              </a:rPr>
              <a:t>Пример кода хоста</a:t>
            </a:r>
            <a:endParaRPr/>
          </a:p>
        </p:txBody>
      </p:sp>
      <p:sp>
        <p:nvSpPr>
          <p:cNvPr id="507" name="Google Shape;507;p46"/>
          <p:cNvSpPr txBox="1"/>
          <p:nvPr>
            <p:ph idx="1" type="body"/>
          </p:nvPr>
        </p:nvSpPr>
        <p:spPr>
          <a:xfrm>
            <a:off x="251520" y="2276872"/>
            <a:ext cx="8712968" cy="324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710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n = getSize(); </a:t>
            </a: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размер задачи</a:t>
            </a:r>
            <a:br>
              <a:rPr lang="en-US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nb = n * sizeof (float); </a:t>
            </a: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размер размер задачи в байтах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710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710"/>
              <a:buNone/>
            </a:pPr>
            <a:r>
              <a:t/>
            </a:r>
            <a:endParaRPr sz="18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710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*inputDataOnHost = getInputData();</a:t>
            </a: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// входные данные на хосте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710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*resultOnHost = (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float 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*)malloc( nb ); </a:t>
            </a: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710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*inputDataOnDevice = NULL, *resultOnDevice = NULL;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710"/>
              <a:buNone/>
            </a:pPr>
            <a:br>
              <a:rPr lang="en-US" sz="1800">
                <a:latin typeface="Consolas"/>
                <a:ea typeface="Consolas"/>
                <a:cs typeface="Consolas"/>
                <a:sym typeface="Consolas"/>
              </a:rPr>
            </a:br>
            <a:endParaRPr sz="1800">
              <a:solidFill>
                <a:srgbClr val="7030A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710"/>
              <a:buNone/>
            </a:pP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cudaMalloc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( (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**)&amp; inputDataOnDevice,  nb);</a:t>
            </a:r>
            <a:b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cudaMalloc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( (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**)&amp; resultOnDevice, nb);  	</a:t>
            </a:r>
            <a:br>
              <a:rPr lang="en-US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					</a:t>
            </a:r>
            <a:br>
              <a:rPr lang="en-US" sz="1400">
                <a:latin typeface="Consolas"/>
                <a:ea typeface="Consolas"/>
                <a:cs typeface="Consolas"/>
                <a:sym typeface="Consolas"/>
              </a:rPr>
            </a:b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6"/>
          <p:cNvSpPr/>
          <p:nvPr/>
        </p:nvSpPr>
        <p:spPr>
          <a:xfrm>
            <a:off x="3773967" y="2996952"/>
            <a:ext cx="5334537" cy="408623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248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Приходится дублировать указатели для хоста и GPU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6"/>
          <p:cNvSpPr/>
          <p:nvPr/>
        </p:nvSpPr>
        <p:spPr>
          <a:xfrm>
            <a:off x="6516216" y="5085184"/>
            <a:ext cx="2448272" cy="715089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248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Выделение памяти на GPU</a:t>
            </a:r>
            <a:endParaRPr sz="18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7"/>
          <p:cNvSpPr/>
          <p:nvPr/>
        </p:nvSpPr>
        <p:spPr>
          <a:xfrm>
            <a:off x="179512" y="5445224"/>
            <a:ext cx="3816424" cy="792088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515" name="Google Shape;515;p47"/>
          <p:cNvSpPr/>
          <p:nvPr/>
        </p:nvSpPr>
        <p:spPr>
          <a:xfrm>
            <a:off x="179512" y="4365104"/>
            <a:ext cx="5400600" cy="792088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516" name="Google Shape;516;p47"/>
          <p:cNvSpPr/>
          <p:nvPr/>
        </p:nvSpPr>
        <p:spPr>
          <a:xfrm>
            <a:off x="5940152" y="4365104"/>
            <a:ext cx="2707029" cy="715089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248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Копирование результата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 хост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7"/>
          <p:cNvSpPr/>
          <p:nvPr/>
        </p:nvSpPr>
        <p:spPr>
          <a:xfrm>
            <a:off x="246088" y="2780927"/>
            <a:ext cx="7134224" cy="1320537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518" name="Google Shape;518;p47"/>
          <p:cNvSpPr/>
          <p:nvPr/>
        </p:nvSpPr>
        <p:spPr>
          <a:xfrm>
            <a:off x="251520" y="1628800"/>
            <a:ext cx="6048672" cy="792088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519" name="Google Shape;519;p47"/>
          <p:cNvSpPr txBox="1"/>
          <p:nvPr>
            <p:ph type="title"/>
          </p:nvPr>
        </p:nvSpPr>
        <p:spPr>
          <a:xfrm>
            <a:off x="467544" y="764704"/>
            <a:ext cx="8229600" cy="58092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Font typeface="Calibri"/>
              <a:buNone/>
            </a:pPr>
            <a:r>
              <a:rPr lang="en-US">
                <a:solidFill>
                  <a:srgbClr val="0B5394"/>
                </a:solidFill>
              </a:rPr>
              <a:t>Пример кода хоста</a:t>
            </a:r>
            <a:endParaRPr/>
          </a:p>
        </p:txBody>
      </p:sp>
      <p:sp>
        <p:nvSpPr>
          <p:cNvPr id="520" name="Google Shape;520;p47"/>
          <p:cNvSpPr/>
          <p:nvPr/>
        </p:nvSpPr>
        <p:spPr>
          <a:xfrm>
            <a:off x="251520" y="1700808"/>
            <a:ext cx="8560261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cudaMemcpy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(inputDataOnDevice, inputDataOnHost,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nb, cudaMemcpyHostToDevice);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30A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dim3 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blockDim = </a:t>
            </a: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dim3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512);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dim3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gridDim = </a:t>
            </a: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dim3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((n – 1) / 512 + 1 );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kernel </a:t>
            </a: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&lt;&lt;&lt; 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gridDim, blockDim  </a:t>
            </a: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(inputDataOnDevice, 							resultOnDevice, n); 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cudaMemcpy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(resultOnHost, resultOnDevice,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nb, cudaMemcpyDeviceToHost);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udaFree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(inputDataOnDevice);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udaFree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(resultOnDevice);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1" name="Google Shape;521;p47"/>
          <p:cNvSpPr/>
          <p:nvPr/>
        </p:nvSpPr>
        <p:spPr>
          <a:xfrm>
            <a:off x="6411727" y="1628800"/>
            <a:ext cx="2480753" cy="715089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248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Копирование входных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данных на GPU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7"/>
          <p:cNvSpPr/>
          <p:nvPr/>
        </p:nvSpPr>
        <p:spPr>
          <a:xfrm>
            <a:off x="7740352" y="3083650"/>
            <a:ext cx="945856" cy="715089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248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Запуск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ядра</a:t>
            </a:r>
            <a:endParaRPr/>
          </a:p>
        </p:txBody>
      </p:sp>
      <p:sp>
        <p:nvSpPr>
          <p:cNvPr id="523" name="Google Shape;523;p47"/>
          <p:cNvSpPr/>
          <p:nvPr/>
        </p:nvSpPr>
        <p:spPr>
          <a:xfrm>
            <a:off x="4427984" y="5636956"/>
            <a:ext cx="2125422" cy="408623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248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Освободить память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8"/>
          <p:cNvSpPr txBox="1"/>
          <p:nvPr>
            <p:ph type="title"/>
          </p:nvPr>
        </p:nvSpPr>
        <p:spPr>
          <a:xfrm>
            <a:off x="467544" y="2708920"/>
            <a:ext cx="7772400" cy="136245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AE3AC"/>
              </a:buClr>
              <a:buSzPts val="5600"/>
              <a:buFont typeface="Calibri"/>
              <a:buNone/>
            </a:pPr>
            <a:r>
              <a:rPr lang="en-US"/>
              <a:t>Модель исполнения SIMT</a:t>
            </a:r>
            <a:endParaRPr/>
          </a:p>
        </p:txBody>
      </p:sp>
      <p:sp>
        <p:nvSpPr>
          <p:cNvPr id="529" name="Google Shape;529;p48"/>
          <p:cNvSpPr txBox="1"/>
          <p:nvPr>
            <p:ph idx="1" type="body"/>
          </p:nvPr>
        </p:nvSpPr>
        <p:spPr>
          <a:xfrm>
            <a:off x="467544" y="4096848"/>
            <a:ext cx="7772400" cy="150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90"/>
              <a:buNone/>
            </a:pPr>
            <a:r>
              <a:rPr lang="en-US"/>
              <a:t>Как реализовать выполнение миллионов нитей на имеющейся архитектуре?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 txBox="1"/>
          <p:nvPr>
            <p:ph type="title"/>
          </p:nvPr>
        </p:nvSpPr>
        <p:spPr>
          <a:xfrm>
            <a:off x="539552" y="836712"/>
            <a:ext cx="8229600" cy="7223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0070C0"/>
                </a:solidFill>
              </a:rPr>
              <a:t>CUDA и классификация Флинна</a:t>
            </a:r>
            <a:endParaRPr b="1">
              <a:solidFill>
                <a:srgbClr val="0070C0"/>
              </a:solidFill>
            </a:endParaRPr>
          </a:p>
        </p:txBody>
      </p:sp>
      <p:grpSp>
        <p:nvGrpSpPr>
          <p:cNvPr id="536" name="Google Shape;536;p49"/>
          <p:cNvGrpSpPr/>
          <p:nvPr/>
        </p:nvGrpSpPr>
        <p:grpSpPr>
          <a:xfrm>
            <a:off x="323630" y="2055495"/>
            <a:ext cx="8424730" cy="3872329"/>
            <a:chOff x="102" y="642719"/>
            <a:chExt cx="8424730" cy="3872329"/>
          </a:xfrm>
        </p:grpSpPr>
        <p:sp>
          <p:nvSpPr>
            <p:cNvPr id="537" name="Google Shape;537;p49"/>
            <p:cNvSpPr/>
            <p:nvPr/>
          </p:nvSpPr>
          <p:spPr>
            <a:xfrm>
              <a:off x="3735582" y="642719"/>
              <a:ext cx="1517969" cy="1011979"/>
            </a:xfrm>
            <a:prstGeom prst="roundRect">
              <a:avLst>
                <a:gd fmla="val 10000" name="adj"/>
              </a:avLst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9"/>
            <p:cNvSpPr txBox="1"/>
            <p:nvPr/>
          </p:nvSpPr>
          <p:spPr>
            <a:xfrm>
              <a:off x="3765222" y="672359"/>
              <a:ext cx="1458689" cy="952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onstantia"/>
                <a:buNone/>
              </a:pPr>
              <a:r>
                <a:rPr lang="en-US" sz="1200">
                  <a:solidFill>
                    <a:schemeClr val="lt1"/>
                  </a:solidFill>
                  <a:latin typeface="Constantia"/>
                  <a:ea typeface="Constantia"/>
                  <a:cs typeface="Constantia"/>
                  <a:sym typeface="Constantia"/>
                </a:rPr>
                <a:t>Архитектура ЭВМ</a:t>
              </a:r>
              <a:endParaRPr/>
            </a:p>
          </p:txBody>
        </p:sp>
        <p:sp>
          <p:nvSpPr>
            <p:cNvPr id="539" name="Google Shape;539;p49"/>
            <p:cNvSpPr/>
            <p:nvPr/>
          </p:nvSpPr>
          <p:spPr>
            <a:xfrm>
              <a:off x="1745767" y="1654699"/>
              <a:ext cx="2748799" cy="431599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8579C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40" name="Google Shape;540;p49"/>
            <p:cNvSpPr/>
            <p:nvPr/>
          </p:nvSpPr>
          <p:spPr>
            <a:xfrm>
              <a:off x="986782" y="2086298"/>
              <a:ext cx="1517969" cy="1011979"/>
            </a:xfrm>
            <a:prstGeom prst="roundRect">
              <a:avLst>
                <a:gd fmla="val 10000" name="adj"/>
              </a:avLst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9"/>
            <p:cNvSpPr txBox="1"/>
            <p:nvPr/>
          </p:nvSpPr>
          <p:spPr>
            <a:xfrm>
              <a:off x="1016422" y="2115938"/>
              <a:ext cx="1458689" cy="952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onstantia"/>
                <a:buNone/>
              </a:pPr>
              <a:r>
                <a:rPr lang="en-US" sz="1200">
                  <a:solidFill>
                    <a:schemeClr val="lt1"/>
                  </a:solidFill>
                  <a:latin typeface="Constantia"/>
                  <a:ea typeface="Constantia"/>
                  <a:cs typeface="Constantia"/>
                  <a:sym typeface="Constantia"/>
                </a:rPr>
                <a:t>SIMD – все процессы одновременно выполняют одну инструкцию</a:t>
              </a:r>
              <a:endParaRPr/>
            </a:p>
          </p:txBody>
        </p:sp>
        <p:sp>
          <p:nvSpPr>
            <p:cNvPr id="542" name="Google Shape;542;p49"/>
            <p:cNvSpPr/>
            <p:nvPr/>
          </p:nvSpPr>
          <p:spPr>
            <a:xfrm>
              <a:off x="3719127" y="1654699"/>
              <a:ext cx="775439" cy="431599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8579C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43" name="Google Shape;543;p49"/>
            <p:cNvSpPr/>
            <p:nvPr/>
          </p:nvSpPr>
          <p:spPr>
            <a:xfrm>
              <a:off x="2960143" y="2086298"/>
              <a:ext cx="1517969" cy="1011979"/>
            </a:xfrm>
            <a:prstGeom prst="roundRect">
              <a:avLst>
                <a:gd fmla="val 10000" name="adj"/>
              </a:avLst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9"/>
            <p:cNvSpPr txBox="1"/>
            <p:nvPr/>
          </p:nvSpPr>
          <p:spPr>
            <a:xfrm>
              <a:off x="2989783" y="2115938"/>
              <a:ext cx="1458689" cy="952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onstantia"/>
                <a:buNone/>
              </a:pPr>
              <a:r>
                <a:rPr lang="en-US" sz="1200">
                  <a:solidFill>
                    <a:schemeClr val="lt1"/>
                  </a:solidFill>
                  <a:latin typeface="Constantia"/>
                  <a:ea typeface="Constantia"/>
                  <a:cs typeface="Constantia"/>
                  <a:sym typeface="Constantia"/>
                </a:rPr>
                <a:t>MIMD – каждый процесс  выполняется независимо от других, </a:t>
              </a:r>
              <a:endParaRPr/>
            </a:p>
          </p:txBody>
        </p:sp>
        <p:sp>
          <p:nvSpPr>
            <p:cNvPr id="545" name="Google Shape;545;p49"/>
            <p:cNvSpPr/>
            <p:nvPr/>
          </p:nvSpPr>
          <p:spPr>
            <a:xfrm>
              <a:off x="759087" y="3098277"/>
              <a:ext cx="2960040" cy="404791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A62B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46" name="Google Shape;546;p49"/>
            <p:cNvSpPr/>
            <p:nvPr/>
          </p:nvSpPr>
          <p:spPr>
            <a:xfrm>
              <a:off x="102" y="3503069"/>
              <a:ext cx="1517969" cy="1011979"/>
            </a:xfrm>
            <a:prstGeom prst="roundRect">
              <a:avLst>
                <a:gd fmla="val 10000" name="adj"/>
              </a:avLst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9"/>
            <p:cNvSpPr txBox="1"/>
            <p:nvPr/>
          </p:nvSpPr>
          <p:spPr>
            <a:xfrm>
              <a:off x="29742" y="3532709"/>
              <a:ext cx="1458689" cy="952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onstantia"/>
                <a:buNone/>
              </a:pPr>
              <a:r>
                <a:rPr lang="en-US" sz="1200">
                  <a:solidFill>
                    <a:schemeClr val="lt1"/>
                  </a:solidFill>
                  <a:latin typeface="Constantia"/>
                  <a:ea typeface="Constantia"/>
                  <a:cs typeface="Constantia"/>
                  <a:sym typeface="Constantia"/>
                </a:rPr>
                <a:t>SMP – все процессы имеют равные права на доступ к памяти</a:t>
              </a:r>
              <a:endParaRPr/>
            </a:p>
          </p:txBody>
        </p:sp>
        <p:sp>
          <p:nvSpPr>
            <p:cNvPr id="548" name="Google Shape;548;p49"/>
            <p:cNvSpPr/>
            <p:nvPr/>
          </p:nvSpPr>
          <p:spPr>
            <a:xfrm>
              <a:off x="2732447" y="3098277"/>
              <a:ext cx="986680" cy="404791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A62B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49" name="Google Shape;549;p49"/>
            <p:cNvSpPr/>
            <p:nvPr/>
          </p:nvSpPr>
          <p:spPr>
            <a:xfrm>
              <a:off x="1973463" y="3503069"/>
              <a:ext cx="1517969" cy="1011979"/>
            </a:xfrm>
            <a:prstGeom prst="roundRect">
              <a:avLst>
                <a:gd fmla="val 10000" name="adj"/>
              </a:avLst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9"/>
            <p:cNvSpPr txBox="1"/>
            <p:nvPr/>
          </p:nvSpPr>
          <p:spPr>
            <a:xfrm>
              <a:off x="2003103" y="3532709"/>
              <a:ext cx="1458689" cy="952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onstantia"/>
                <a:buNone/>
              </a:pPr>
              <a:r>
                <a:rPr lang="en-US" sz="1200">
                  <a:solidFill>
                    <a:schemeClr val="lt1"/>
                  </a:solidFill>
                  <a:latin typeface="Constantia"/>
                  <a:ea typeface="Constantia"/>
                  <a:cs typeface="Constantia"/>
                  <a:sym typeface="Constantia"/>
                </a:rPr>
                <a:t>MPP</a:t>
              </a:r>
              <a:endParaRPr sz="12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551" name="Google Shape;551;p49"/>
            <p:cNvSpPr/>
            <p:nvPr/>
          </p:nvSpPr>
          <p:spPr>
            <a:xfrm>
              <a:off x="3719127" y="3098277"/>
              <a:ext cx="986680" cy="40479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A62B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52" name="Google Shape;552;p49"/>
            <p:cNvSpPr/>
            <p:nvPr/>
          </p:nvSpPr>
          <p:spPr>
            <a:xfrm>
              <a:off x="3946823" y="3503069"/>
              <a:ext cx="1517969" cy="1011979"/>
            </a:xfrm>
            <a:prstGeom prst="roundRect">
              <a:avLst>
                <a:gd fmla="val 10000" name="adj"/>
              </a:avLst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9"/>
            <p:cNvSpPr txBox="1"/>
            <p:nvPr/>
          </p:nvSpPr>
          <p:spPr>
            <a:xfrm>
              <a:off x="3976463" y="3532709"/>
              <a:ext cx="1458689" cy="952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onstantia"/>
                <a:buNone/>
              </a:pPr>
              <a:r>
                <a:rPr lang="en-US" sz="1200">
                  <a:solidFill>
                    <a:schemeClr val="lt1"/>
                  </a:solidFill>
                  <a:latin typeface="Constantia"/>
                  <a:ea typeface="Constantia"/>
                  <a:cs typeface="Constantia"/>
                  <a:sym typeface="Constantia"/>
                </a:rPr>
                <a:t>NUMA</a:t>
              </a:r>
              <a:endParaRPr sz="12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554" name="Google Shape;554;p49"/>
            <p:cNvSpPr/>
            <p:nvPr/>
          </p:nvSpPr>
          <p:spPr>
            <a:xfrm>
              <a:off x="3719127" y="3098277"/>
              <a:ext cx="2960040" cy="40479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A62B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55" name="Google Shape;555;p49"/>
            <p:cNvSpPr/>
            <p:nvPr/>
          </p:nvSpPr>
          <p:spPr>
            <a:xfrm>
              <a:off x="5920183" y="3503069"/>
              <a:ext cx="1517969" cy="1011979"/>
            </a:xfrm>
            <a:prstGeom prst="roundRect">
              <a:avLst>
                <a:gd fmla="val 10000" name="adj"/>
              </a:avLst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9"/>
            <p:cNvSpPr txBox="1"/>
            <p:nvPr/>
          </p:nvSpPr>
          <p:spPr>
            <a:xfrm>
              <a:off x="5949823" y="3532709"/>
              <a:ext cx="1458689" cy="952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onstantia"/>
                <a:buNone/>
              </a:pPr>
              <a:r>
                <a:rPr lang="en-US" sz="1200">
                  <a:solidFill>
                    <a:schemeClr val="lt1"/>
                  </a:solidFill>
                  <a:latin typeface="Constantia"/>
                  <a:ea typeface="Constantia"/>
                  <a:cs typeface="Constantia"/>
                  <a:sym typeface="Constantia"/>
                </a:rPr>
                <a:t>cc-NUMA</a:t>
              </a:r>
              <a:endParaRPr sz="12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557" name="Google Shape;557;p49"/>
            <p:cNvSpPr/>
            <p:nvPr/>
          </p:nvSpPr>
          <p:spPr>
            <a:xfrm>
              <a:off x="4494567" y="1654699"/>
              <a:ext cx="1197920" cy="431599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8579C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58" name="Google Shape;558;p49"/>
            <p:cNvSpPr/>
            <p:nvPr/>
          </p:nvSpPr>
          <p:spPr>
            <a:xfrm>
              <a:off x="4933503" y="2086298"/>
              <a:ext cx="1517969" cy="1011979"/>
            </a:xfrm>
            <a:prstGeom prst="roundRect">
              <a:avLst>
                <a:gd fmla="val 10000" name="adj"/>
              </a:avLst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9"/>
            <p:cNvSpPr txBox="1"/>
            <p:nvPr/>
          </p:nvSpPr>
          <p:spPr>
            <a:xfrm>
              <a:off x="4963143" y="2115938"/>
              <a:ext cx="1458689" cy="952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onstantia"/>
                <a:buNone/>
              </a:pPr>
              <a:r>
                <a:rPr lang="en-US" sz="1200">
                  <a:solidFill>
                    <a:schemeClr val="lt1"/>
                  </a:solidFill>
                  <a:latin typeface="Constantia"/>
                  <a:ea typeface="Constantia"/>
                  <a:cs typeface="Constantia"/>
                  <a:sym typeface="Constantia"/>
                </a:rPr>
                <a:t>MISD </a:t>
              </a:r>
              <a:endParaRPr sz="12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560" name="Google Shape;560;p49"/>
            <p:cNvSpPr/>
            <p:nvPr/>
          </p:nvSpPr>
          <p:spPr>
            <a:xfrm>
              <a:off x="4494567" y="1654699"/>
              <a:ext cx="3171281" cy="431599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8579C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61" name="Google Shape;561;p49"/>
            <p:cNvSpPr/>
            <p:nvPr/>
          </p:nvSpPr>
          <p:spPr>
            <a:xfrm>
              <a:off x="6906863" y="2086298"/>
              <a:ext cx="1517969" cy="1011979"/>
            </a:xfrm>
            <a:prstGeom prst="roundRect">
              <a:avLst>
                <a:gd fmla="val 10000" name="adj"/>
              </a:avLst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9"/>
            <p:cNvSpPr txBox="1"/>
            <p:nvPr/>
          </p:nvSpPr>
          <p:spPr>
            <a:xfrm>
              <a:off x="6936503" y="2115938"/>
              <a:ext cx="1458689" cy="952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onstantia"/>
                <a:buNone/>
              </a:pPr>
              <a:r>
                <a:rPr lang="en-US" sz="1200">
                  <a:solidFill>
                    <a:schemeClr val="lt1"/>
                  </a:solidFill>
                  <a:latin typeface="Constantia"/>
                  <a:ea typeface="Constantia"/>
                  <a:cs typeface="Constantia"/>
                  <a:sym typeface="Constantia"/>
                </a:rPr>
                <a:t>SISD</a:t>
              </a:r>
              <a:endParaRPr sz="12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notebookcheck.net/fileadmin/_migrated/pics/nvidia_gpu_2013_47.jpg" id="145" name="Google Shape;14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12" y="1853075"/>
            <a:ext cx="9202355" cy="51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 txBox="1"/>
          <p:nvPr>
            <p:ph type="title"/>
          </p:nvPr>
        </p:nvSpPr>
        <p:spPr>
          <a:xfrm>
            <a:off x="1331640" y="620688"/>
            <a:ext cx="5904656" cy="93836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5000"/>
              <a:buFont typeface="Calibri"/>
              <a:buNone/>
            </a:pPr>
            <a:r>
              <a:rPr b="1" lang="en-US">
                <a:solidFill>
                  <a:srgbClr val="0070C0"/>
                </a:solidFill>
              </a:rPr>
              <a:t>Ускорители в top500</a:t>
            </a:r>
            <a:endParaRPr b="1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0"/>
          <p:cNvSpPr txBox="1"/>
          <p:nvPr/>
        </p:nvSpPr>
        <p:spPr>
          <a:xfrm>
            <a:off x="467544" y="1772816"/>
            <a:ext cx="7128792" cy="1656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7475" lvl="0" marL="27432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70"/>
              <a:buFont typeface="Noto Sans Symbols"/>
              <a:buNone/>
            </a:pPr>
            <a:r>
              <a:t/>
            </a:r>
            <a:endParaRPr sz="26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grpSp>
        <p:nvGrpSpPr>
          <p:cNvPr id="569" name="Google Shape;569;p50"/>
          <p:cNvGrpSpPr/>
          <p:nvPr/>
        </p:nvGrpSpPr>
        <p:grpSpPr>
          <a:xfrm>
            <a:off x="910633" y="4581124"/>
            <a:ext cx="7307916" cy="1719614"/>
            <a:chOff x="11041" y="648068"/>
            <a:chExt cx="7307916" cy="1719614"/>
          </a:xfrm>
        </p:grpSpPr>
        <p:sp>
          <p:nvSpPr>
            <p:cNvPr id="570" name="Google Shape;570;p50"/>
            <p:cNvSpPr/>
            <p:nvPr/>
          </p:nvSpPr>
          <p:spPr>
            <a:xfrm>
              <a:off x="2761666" y="648068"/>
              <a:ext cx="1893451" cy="1719614"/>
            </a:xfrm>
            <a:prstGeom prst="ellipse">
              <a:avLst/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0"/>
            <p:cNvSpPr txBox="1"/>
            <p:nvPr/>
          </p:nvSpPr>
          <p:spPr>
            <a:xfrm>
              <a:off x="3038955" y="899900"/>
              <a:ext cx="1338873" cy="1215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22850" spcFirstLastPara="1" rIns="22850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onstantia"/>
                <a:buNone/>
              </a:pPr>
              <a:r>
                <a:rPr lang="en-US" sz="3600">
                  <a:solidFill>
                    <a:schemeClr val="lt1"/>
                  </a:solidFill>
                  <a:latin typeface="Constantia"/>
                  <a:ea typeface="Constantia"/>
                  <a:cs typeface="Constantia"/>
                  <a:sym typeface="Constantia"/>
                </a:rPr>
                <a:t>Nvidia SIMT</a:t>
              </a:r>
              <a:endParaRPr sz="36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572" name="Google Shape;572;p50"/>
            <p:cNvSpPr/>
            <p:nvPr/>
          </p:nvSpPr>
          <p:spPr>
            <a:xfrm rot="-10781864">
              <a:off x="898215" y="1263447"/>
              <a:ext cx="1760989" cy="468497"/>
            </a:xfrm>
            <a:prstGeom prst="leftArrow">
              <a:avLst>
                <a:gd fmla="val 60000" name="adj1"/>
                <a:gd fmla="val 50000" name="adj2"/>
              </a:avLst>
            </a:prstGeom>
            <a:solidFill>
              <a:srgbClr val="A7B9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0"/>
            <p:cNvSpPr/>
            <p:nvPr/>
          </p:nvSpPr>
          <p:spPr>
            <a:xfrm>
              <a:off x="11041" y="1008112"/>
              <a:ext cx="1774370" cy="969876"/>
            </a:xfrm>
            <a:prstGeom prst="roundRect">
              <a:avLst>
                <a:gd fmla="val 10000" name="adj"/>
              </a:avLst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0"/>
            <p:cNvSpPr txBox="1"/>
            <p:nvPr/>
          </p:nvSpPr>
          <p:spPr>
            <a:xfrm>
              <a:off x="39448" y="1036519"/>
              <a:ext cx="1717556" cy="9130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40000" spcFirstLastPara="1" rIns="40000" wrap="square" tIns="4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onstantia"/>
                <a:buNone/>
              </a:pPr>
              <a:r>
                <a:rPr lang="en-US" sz="2100">
                  <a:solidFill>
                    <a:schemeClr val="lt1"/>
                  </a:solidFill>
                  <a:latin typeface="Constantia"/>
                  <a:ea typeface="Constantia"/>
                  <a:cs typeface="Constantia"/>
                  <a:sym typeface="Constantia"/>
                </a:rPr>
                <a:t>SIMD</a:t>
              </a:r>
              <a:endParaRPr sz="21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575" name="Google Shape;575;p50"/>
            <p:cNvSpPr/>
            <p:nvPr/>
          </p:nvSpPr>
          <p:spPr>
            <a:xfrm rot="-62521">
              <a:off x="4754088" y="1239088"/>
              <a:ext cx="1706450" cy="468497"/>
            </a:xfrm>
            <a:prstGeom prst="leftArrow">
              <a:avLst>
                <a:gd fmla="val 60000" name="adj1"/>
                <a:gd fmla="val 50000" name="adj2"/>
              </a:avLst>
            </a:prstGeom>
            <a:solidFill>
              <a:srgbClr val="A7B9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0"/>
            <p:cNvSpPr/>
            <p:nvPr/>
          </p:nvSpPr>
          <p:spPr>
            <a:xfrm>
              <a:off x="5601837" y="864103"/>
              <a:ext cx="1717120" cy="1187434"/>
            </a:xfrm>
            <a:prstGeom prst="roundRect">
              <a:avLst>
                <a:gd fmla="val 10000" name="adj"/>
              </a:avLst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0"/>
            <p:cNvSpPr txBox="1"/>
            <p:nvPr/>
          </p:nvSpPr>
          <p:spPr>
            <a:xfrm>
              <a:off x="5636616" y="898882"/>
              <a:ext cx="1647562" cy="11178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000" lIns="40000" spcFirstLastPara="1" rIns="40000" wrap="square" tIns="4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onstantia"/>
                <a:buNone/>
              </a:pPr>
              <a:r>
                <a:rPr lang="en-US" sz="2100">
                  <a:solidFill>
                    <a:schemeClr val="lt1"/>
                  </a:solidFill>
                  <a:latin typeface="Constantia"/>
                  <a:ea typeface="Constantia"/>
                  <a:cs typeface="Constantia"/>
                  <a:sym typeface="Constantia"/>
                </a:rPr>
                <a:t>MIMD(SMP)</a:t>
              </a:r>
              <a:endParaRPr sz="21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</p:grpSp>
      <p:sp>
        <p:nvSpPr>
          <p:cNvPr id="578" name="Google Shape;578;p50"/>
          <p:cNvSpPr txBox="1"/>
          <p:nvPr>
            <p:ph type="title"/>
          </p:nvPr>
        </p:nvSpPr>
        <p:spPr>
          <a:xfrm>
            <a:off x="539552" y="836712"/>
            <a:ext cx="8229600" cy="7223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0070C0"/>
                </a:solidFill>
              </a:rPr>
              <a:t>CUDA и классификация Флинна</a:t>
            </a:r>
            <a:endParaRPr b="1">
              <a:solidFill>
                <a:srgbClr val="0070C0"/>
              </a:solidFill>
            </a:endParaRPr>
          </a:p>
        </p:txBody>
      </p:sp>
      <p:sp>
        <p:nvSpPr>
          <p:cNvPr id="579" name="Google Shape;579;p50"/>
          <p:cNvSpPr txBox="1"/>
          <p:nvPr>
            <p:ph idx="1" type="body"/>
          </p:nvPr>
        </p:nvSpPr>
        <p:spPr>
          <a:xfrm>
            <a:off x="611560" y="1772816"/>
            <a:ext cx="8229600" cy="2232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660"/>
              <a:buChar char="⚫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У Nvidia собственная модель исполнения, имеющая черты как SIMD, так и MIMD:</a:t>
            </a:r>
            <a:endParaRPr/>
          </a:p>
          <a:p>
            <a:pPr indent="-105410" lvl="0" marL="274320" rtl="0" algn="l">
              <a:spcBef>
                <a:spcPts val="560"/>
              </a:spcBef>
              <a:spcAft>
                <a:spcPts val="0"/>
              </a:spcAft>
              <a:buSzPts val="2660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560"/>
              </a:spcBef>
              <a:spcAft>
                <a:spcPts val="0"/>
              </a:spcAft>
              <a:buSzPts val="2660"/>
              <a:buChar char="⚫"/>
            </a:pPr>
            <a:r>
              <a:rPr b="1" lang="en-US" sz="2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Nvidia SIMT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:  Single Instruction – Multiple Thread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1"/>
          <p:cNvSpPr txBox="1"/>
          <p:nvPr>
            <p:ph type="title"/>
          </p:nvPr>
        </p:nvSpPr>
        <p:spPr>
          <a:xfrm>
            <a:off x="457200" y="620688"/>
            <a:ext cx="8229600" cy="8663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0070C0"/>
                </a:solidFill>
              </a:rPr>
              <a:t>SIMT: виртуальные нити, блоки</a:t>
            </a:r>
            <a:endParaRPr/>
          </a:p>
        </p:txBody>
      </p:sp>
      <p:sp>
        <p:nvSpPr>
          <p:cNvPr id="586" name="Google Shape;586;p51"/>
          <p:cNvSpPr txBox="1"/>
          <p:nvPr>
            <p:ph idx="1" type="body"/>
          </p:nvPr>
        </p:nvSpPr>
        <p:spPr>
          <a:xfrm>
            <a:off x="395536" y="1700808"/>
            <a:ext cx="8229600" cy="4824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ct val="95000"/>
              <a:buChar char="⚫"/>
            </a:pPr>
            <a:r>
              <a:rPr lang="en-US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Виртуально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все нити:</a:t>
            </a:r>
            <a:endParaRPr/>
          </a:p>
          <a:p>
            <a:pPr indent="-246888" lvl="1" marL="640080" rtl="0" algn="l">
              <a:spcBef>
                <a:spcPts val="444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выполняются параллельно (MIMD)</a:t>
            </a:r>
            <a:endParaRPr/>
          </a:p>
          <a:p>
            <a:pPr indent="-246888" lvl="1" marL="640080" rtl="0" algn="l">
              <a:spcBef>
                <a:spcPts val="444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Имеют одинаковые права на доступ к памяти (MIMD :SMP)</a:t>
            </a:r>
            <a:endParaRPr/>
          </a:p>
          <a:p>
            <a:pPr indent="-127063" lvl="1" marL="640080" rtl="0" algn="l">
              <a:spcBef>
                <a:spcPts val="444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81"/>
              </a:spcBef>
              <a:spcAft>
                <a:spcPts val="0"/>
              </a:spcAft>
              <a:buSzPct val="9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Нити разделены на группы одинакового размера (</a:t>
            </a:r>
            <a:r>
              <a:rPr lang="en-US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блоки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):</a:t>
            </a:r>
            <a:endParaRPr/>
          </a:p>
          <a:p>
            <a:pPr indent="-246888" lvl="1" marL="640080" rtl="0" algn="l">
              <a:spcBef>
                <a:spcPts val="444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В общем случае (есть исключение)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глобальная синхронизация всех нитей невозможна,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нити из разных блоков выполняются полностью независимо </a:t>
            </a:r>
            <a:endParaRPr/>
          </a:p>
          <a:p>
            <a:pPr indent="-246888" lvl="1" marL="640080" rtl="0" algn="l">
              <a:spcBef>
                <a:spcPts val="444"/>
              </a:spcBef>
              <a:spcAft>
                <a:spcPts val="0"/>
              </a:spcAft>
              <a:buSzPct val="85000"/>
              <a:buChar char="⚫"/>
            </a:pPr>
            <a:r>
              <a:rPr lang="en-US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Есть локальная синхронизация внутри блока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, нити из одного блока могут взаимодействовать через специальную память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27063" lvl="1" marL="640080" rtl="0" algn="l">
              <a:spcBef>
                <a:spcPts val="444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81"/>
              </a:spcBef>
              <a:spcAft>
                <a:spcPts val="0"/>
              </a:spcAft>
              <a:buSzPct val="9500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Нити не мигрируют между блоками. Каждая нить находится в своём блоке с начала выполнения и до конца.</a:t>
            </a:r>
            <a:endParaRPr/>
          </a:p>
        </p:txBody>
      </p:sp>
      <p:sp>
        <p:nvSpPr>
          <p:cNvPr id="587" name="Google Shape;587;p51"/>
          <p:cNvSpPr/>
          <p:nvPr/>
        </p:nvSpPr>
        <p:spPr>
          <a:xfrm>
            <a:off x="8604448" y="3429000"/>
            <a:ext cx="3962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59C7FF"/>
                </a:solidFill>
                <a:latin typeface="Constantia"/>
                <a:ea typeface="Constantia"/>
                <a:cs typeface="Constantia"/>
                <a:sym typeface="Constantia"/>
              </a:rPr>
              <a:t>!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929867" y="476672"/>
            <a:ext cx="6763777" cy="65293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0070C0"/>
                </a:solidFill>
              </a:rPr>
              <a:t>SIMT: аппаратное выполнение</a:t>
            </a:r>
            <a:endParaRPr/>
          </a:p>
        </p:txBody>
      </p:sp>
      <p:sp>
        <p:nvSpPr>
          <p:cNvPr id="594" name="Google Shape;594;p52"/>
          <p:cNvSpPr txBox="1"/>
          <p:nvPr>
            <p:ph idx="1" type="body"/>
          </p:nvPr>
        </p:nvSpPr>
        <p:spPr>
          <a:xfrm>
            <a:off x="395536" y="1268760"/>
            <a:ext cx="8229600" cy="252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090"/>
              <a:buChar char="⚫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Все нити из одного блока выполняются на одном мультипроцессоре (SM)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40"/>
              </a:spcBef>
              <a:spcAft>
                <a:spcPts val="0"/>
              </a:spcAft>
              <a:buSzPts val="2090"/>
              <a:buChar char="⚫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Максимальное число нитей в блоке – </a:t>
            </a:r>
            <a:r>
              <a:rPr lang="en-US" sz="2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1024 </a:t>
            </a:r>
            <a:endParaRPr sz="22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40"/>
              </a:spcBef>
              <a:spcAft>
                <a:spcPts val="0"/>
              </a:spcAft>
              <a:buSzPts val="2090"/>
              <a:buChar char="⚫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Блоки не мигрируют между SM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40"/>
              </a:spcBef>
              <a:spcAft>
                <a:spcPts val="0"/>
              </a:spcAft>
              <a:buSzPts val="2090"/>
              <a:buChar char="⚫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Распределение блоков по мультироцесссорам непредсказуемо </a:t>
            </a:r>
            <a:endParaRPr/>
          </a:p>
          <a:p>
            <a:pPr indent="-274320" lvl="0" marL="274320" rtl="0" algn="l">
              <a:spcBef>
                <a:spcPts val="440"/>
              </a:spcBef>
              <a:spcAft>
                <a:spcPts val="0"/>
              </a:spcAft>
              <a:buSzPts val="2090"/>
              <a:buChar char="⚫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Каждый SM работает </a:t>
            </a:r>
            <a:r>
              <a:rPr lang="en-US" sz="2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независимо от других</a:t>
            </a:r>
            <a:endParaRPr/>
          </a:p>
        </p:txBody>
      </p:sp>
      <p:pic>
        <p:nvPicPr>
          <p:cNvPr descr="Fermi GT100 - SM (Streaming Multiprocessor) detail" id="595" name="Google Shape;59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2593" y="4077072"/>
            <a:ext cx="857372" cy="221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overclockers.com.ua/video/geforce-gtx480/01-big-nvidia-fermi.png" id="596" name="Google Shape;59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6176" y="4077072"/>
            <a:ext cx="2736304" cy="2235559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2"/>
          <p:cNvSpPr/>
          <p:nvPr/>
        </p:nvSpPr>
        <p:spPr>
          <a:xfrm flipH="1">
            <a:off x="1979712" y="4509120"/>
            <a:ext cx="2332044" cy="1285059"/>
          </a:xfrm>
          <a:prstGeom prst="cloudCallout">
            <a:avLst>
              <a:gd fmla="val -79711" name="adj1"/>
              <a:gd fmla="val -4016" name="adj2"/>
            </a:avLst>
          </a:prstGeom>
          <a:solidFill>
            <a:schemeClr val="accent1"/>
          </a:solidFill>
          <a:ln cap="flat" cmpd="sng" w="254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Виртуальный блок нитей</a:t>
            </a:r>
            <a:endParaRPr/>
          </a:p>
        </p:txBody>
      </p:sp>
      <p:sp>
        <p:nvSpPr>
          <p:cNvPr id="598" name="Google Shape;598;p52"/>
          <p:cNvSpPr/>
          <p:nvPr/>
        </p:nvSpPr>
        <p:spPr>
          <a:xfrm flipH="1">
            <a:off x="5569965" y="4548699"/>
            <a:ext cx="902032" cy="50144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599" name="Google Shape;599;p52"/>
          <p:cNvSpPr/>
          <p:nvPr/>
        </p:nvSpPr>
        <p:spPr>
          <a:xfrm flipH="1">
            <a:off x="238714" y="4221088"/>
            <a:ext cx="1080120" cy="722351"/>
          </a:xfrm>
          <a:prstGeom prst="cloud">
            <a:avLst/>
          </a:prstGeom>
          <a:solidFill>
            <a:schemeClr val="accent1"/>
          </a:solidFill>
          <a:ln cap="flat" cmpd="sng" w="254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00" name="Google Shape;600;p52"/>
          <p:cNvSpPr/>
          <p:nvPr/>
        </p:nvSpPr>
        <p:spPr>
          <a:xfrm flipH="1">
            <a:off x="238714" y="4703953"/>
            <a:ext cx="1080120" cy="722351"/>
          </a:xfrm>
          <a:prstGeom prst="cloud">
            <a:avLst/>
          </a:prstGeom>
          <a:solidFill>
            <a:schemeClr val="accent1"/>
          </a:solidFill>
          <a:ln cap="flat" cmpd="sng" w="254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01" name="Google Shape;601;p52"/>
          <p:cNvSpPr/>
          <p:nvPr/>
        </p:nvSpPr>
        <p:spPr>
          <a:xfrm flipH="1">
            <a:off x="179512" y="4459600"/>
            <a:ext cx="1080120" cy="722351"/>
          </a:xfrm>
          <a:prstGeom prst="cloud">
            <a:avLst/>
          </a:prstGeom>
          <a:solidFill>
            <a:schemeClr val="accent1"/>
          </a:solidFill>
          <a:ln cap="flat" cmpd="sng" w="254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02" name="Google Shape;602;p52"/>
          <p:cNvSpPr/>
          <p:nvPr/>
        </p:nvSpPr>
        <p:spPr>
          <a:xfrm flipH="1">
            <a:off x="204900" y="4820775"/>
            <a:ext cx="1080120" cy="722351"/>
          </a:xfrm>
          <a:prstGeom prst="cloud">
            <a:avLst/>
          </a:prstGeom>
          <a:solidFill>
            <a:schemeClr val="accent1"/>
          </a:solidFill>
          <a:ln cap="flat" cmpd="sng" w="254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03" name="Google Shape;603;p52"/>
          <p:cNvSpPr/>
          <p:nvPr/>
        </p:nvSpPr>
        <p:spPr>
          <a:xfrm flipH="1">
            <a:off x="179512" y="5412893"/>
            <a:ext cx="1080120" cy="722351"/>
          </a:xfrm>
          <a:prstGeom prst="cloud">
            <a:avLst/>
          </a:prstGeom>
          <a:solidFill>
            <a:schemeClr val="accent1"/>
          </a:solidFill>
          <a:ln cap="flat" cmpd="sng" w="254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04" name="Google Shape;604;p52"/>
          <p:cNvSpPr/>
          <p:nvPr/>
        </p:nvSpPr>
        <p:spPr>
          <a:xfrm flipH="1">
            <a:off x="179512" y="5125335"/>
            <a:ext cx="1080120" cy="722351"/>
          </a:xfrm>
          <a:prstGeom prst="cloud">
            <a:avLst/>
          </a:prstGeom>
          <a:solidFill>
            <a:schemeClr val="accent1"/>
          </a:solidFill>
          <a:ln cap="flat" cmpd="sng" w="254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05" name="Google Shape;605;p52"/>
          <p:cNvSpPr/>
          <p:nvPr/>
        </p:nvSpPr>
        <p:spPr>
          <a:xfrm flipH="1">
            <a:off x="1456688" y="4869160"/>
            <a:ext cx="451016" cy="50144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06" name="Google Shape;606;p52"/>
          <p:cNvSpPr/>
          <p:nvPr/>
        </p:nvSpPr>
        <p:spPr>
          <a:xfrm>
            <a:off x="1285020" y="5904656"/>
            <a:ext cx="2173342" cy="60612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BE49C"/>
              </a:gs>
              <a:gs pos="43000">
                <a:srgbClr val="CCF2C2"/>
              </a:gs>
              <a:gs pos="93000">
                <a:srgbClr val="EFFAEC"/>
              </a:gs>
              <a:gs pos="100000">
                <a:srgbClr val="F7FFF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944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GigaThread engine</a:t>
            </a:r>
            <a:endParaRPr sz="18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607" name="Google Shape;607;p52"/>
          <p:cNvCxnSpPr>
            <a:endCxn id="606" idx="0"/>
          </p:cNvCxnSpPr>
          <p:nvPr/>
        </p:nvCxnSpPr>
        <p:spPr>
          <a:xfrm>
            <a:off x="1682291" y="5119856"/>
            <a:ext cx="689400" cy="784800"/>
          </a:xfrm>
          <a:prstGeom prst="straightConnector1">
            <a:avLst/>
          </a:prstGeom>
          <a:noFill/>
          <a:ln cap="flat" cmpd="sng" w="9525">
            <a:solidFill>
              <a:srgbClr val="07519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8" name="Google Shape;608;p52"/>
          <p:cNvSpPr/>
          <p:nvPr/>
        </p:nvSpPr>
        <p:spPr>
          <a:xfrm>
            <a:off x="93278" y="3789040"/>
            <a:ext cx="1454386" cy="59855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BE49C"/>
              </a:gs>
              <a:gs pos="43000">
                <a:srgbClr val="CCF2C2"/>
              </a:gs>
              <a:gs pos="93000">
                <a:srgbClr val="EFFAEC"/>
              </a:gs>
              <a:gs pos="100000">
                <a:srgbClr val="F7FFF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944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Блоки программы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3"/>
          <p:cNvSpPr txBox="1"/>
          <p:nvPr>
            <p:ph type="title"/>
          </p:nvPr>
        </p:nvSpPr>
        <p:spPr>
          <a:xfrm>
            <a:off x="1433923" y="548680"/>
            <a:ext cx="3066069" cy="65293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0070C0"/>
                </a:solidFill>
              </a:rPr>
              <a:t>Блоки и варпы</a:t>
            </a:r>
            <a:endParaRPr b="1" sz="3600">
              <a:solidFill>
                <a:srgbClr val="0070C0"/>
              </a:solidFill>
            </a:endParaRPr>
          </a:p>
        </p:txBody>
      </p:sp>
      <p:sp>
        <p:nvSpPr>
          <p:cNvPr id="615" name="Google Shape;615;p53"/>
          <p:cNvSpPr txBox="1"/>
          <p:nvPr>
            <p:ph idx="1" type="body"/>
          </p:nvPr>
        </p:nvSpPr>
        <p:spPr>
          <a:xfrm>
            <a:off x="395536" y="980728"/>
            <a:ext cx="8229600" cy="3024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17475" lvl="0" marL="274320" rtl="0" algn="l">
              <a:spcBef>
                <a:spcPts val="0"/>
              </a:spcBef>
              <a:spcAft>
                <a:spcPts val="0"/>
              </a:spcAft>
              <a:buSzPts val="247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Блоки нитей по фиксированному правилу разделяются на группы по 32 нити, называемые </a:t>
            </a:r>
            <a:r>
              <a:rPr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варпами (warp)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Все нити варпа </a:t>
            </a:r>
            <a:r>
              <a:rPr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одновременно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выполняют </a:t>
            </a:r>
            <a:r>
              <a:rPr lang="en-US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одну общую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инструкцию (в точности SIMD-выполнение)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Warp Scheduler на каждом цикле работы выбирает варп, все нити которого готовы к выполнению следующей инструкции и запускает весь варп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ermi GT100 - SM (Streaming Multiprocessor) detail" id="616" name="Google Shape;61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4561" y="4073761"/>
            <a:ext cx="857372" cy="221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overclockers.com.ua/video/geforce-gtx480/01-big-nvidia-fermi.png" id="617" name="Google Shape;61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8144" y="4073761"/>
            <a:ext cx="2736304" cy="2235559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/>
          <p:nvPr/>
        </p:nvSpPr>
        <p:spPr>
          <a:xfrm flipH="1">
            <a:off x="5281933" y="4545388"/>
            <a:ext cx="902032" cy="50144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19" name="Google Shape;619;p53"/>
          <p:cNvSpPr/>
          <p:nvPr/>
        </p:nvSpPr>
        <p:spPr>
          <a:xfrm>
            <a:off x="3419872" y="4794881"/>
            <a:ext cx="864096" cy="50632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Варп</a:t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20" name="Google Shape;620;p53"/>
          <p:cNvSpPr/>
          <p:nvPr/>
        </p:nvSpPr>
        <p:spPr>
          <a:xfrm>
            <a:off x="8028384" y="1988840"/>
            <a:ext cx="3962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59C7FF"/>
                </a:solidFill>
                <a:latin typeface="Constantia"/>
                <a:ea typeface="Constantia"/>
                <a:cs typeface="Constantia"/>
                <a:sym typeface="Constantia"/>
              </a:rPr>
              <a:t>!</a:t>
            </a:r>
            <a:endParaRPr/>
          </a:p>
        </p:txBody>
      </p:sp>
      <p:sp>
        <p:nvSpPr>
          <p:cNvPr id="621" name="Google Shape;621;p53"/>
          <p:cNvSpPr/>
          <p:nvPr/>
        </p:nvSpPr>
        <p:spPr>
          <a:xfrm>
            <a:off x="1822594" y="5847212"/>
            <a:ext cx="2173342" cy="60612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BE49C"/>
              </a:gs>
              <a:gs pos="43000">
                <a:srgbClr val="CCF2C2"/>
              </a:gs>
              <a:gs pos="93000">
                <a:srgbClr val="EFFAEC"/>
              </a:gs>
              <a:gs pos="100000">
                <a:srgbClr val="F7FFF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944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Warp Scheduler</a:t>
            </a:r>
            <a:endParaRPr sz="18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622" name="Google Shape;622;p53"/>
          <p:cNvCxnSpPr>
            <a:stCxn id="623" idx="2"/>
            <a:endCxn id="621" idx="0"/>
          </p:cNvCxnSpPr>
          <p:nvPr/>
        </p:nvCxnSpPr>
        <p:spPr>
          <a:xfrm flipH="1">
            <a:off x="2909192" y="5229200"/>
            <a:ext cx="229200" cy="618000"/>
          </a:xfrm>
          <a:prstGeom prst="straightConnector1">
            <a:avLst/>
          </a:prstGeom>
          <a:noFill/>
          <a:ln cap="flat" cmpd="sng" w="9525">
            <a:solidFill>
              <a:srgbClr val="07519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3" name="Google Shape;623;p53"/>
          <p:cNvSpPr/>
          <p:nvPr/>
        </p:nvSpPr>
        <p:spPr>
          <a:xfrm flipH="1">
            <a:off x="2843808" y="4797152"/>
            <a:ext cx="510608" cy="43204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24" name="Google Shape;624;p53"/>
          <p:cNvSpPr/>
          <p:nvPr/>
        </p:nvSpPr>
        <p:spPr>
          <a:xfrm flipH="1">
            <a:off x="467549" y="4365104"/>
            <a:ext cx="2304251" cy="1328048"/>
          </a:xfrm>
          <a:prstGeom prst="cloud">
            <a:avLst/>
          </a:prstGeom>
          <a:solidFill>
            <a:schemeClr val="accent1"/>
          </a:solidFill>
          <a:ln cap="flat" cmpd="sng" w="254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Виртуальный блок нитей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4"/>
          <p:cNvSpPr txBox="1"/>
          <p:nvPr>
            <p:ph type="title"/>
          </p:nvPr>
        </p:nvSpPr>
        <p:spPr>
          <a:xfrm>
            <a:off x="1691680" y="692696"/>
            <a:ext cx="6059016" cy="78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0070C0"/>
                </a:solidFill>
              </a:rPr>
              <a:t>Ветвление (branching)</a:t>
            </a:r>
            <a:endParaRPr/>
          </a:p>
        </p:txBody>
      </p:sp>
      <p:sp>
        <p:nvSpPr>
          <p:cNvPr id="630" name="Google Shape;630;p54"/>
          <p:cNvSpPr txBox="1"/>
          <p:nvPr>
            <p:ph idx="1" type="body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Все нити варпа одновременно выполняют одну и ту же инструкцию. </a:t>
            </a:r>
            <a:endParaRPr/>
          </a:p>
          <a:p>
            <a:pPr indent="-274320" lvl="0" marL="274320" rtl="0" algn="l">
              <a:spcBef>
                <a:spcPts val="52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Как быть, если часть нитей эту инструкцию выполнять не должна?</a:t>
            </a:r>
            <a:endParaRPr/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if(&lt;условие&gt;), где значение условия различается для нитей одного варпа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520"/>
              </a:spcBef>
              <a:spcAft>
                <a:spcPts val="0"/>
              </a:spcAft>
              <a:buSzPts val="247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Эти нити «замаскируются» нулями в специальном наборе регистров и не будут её выполнять, т.е.</a:t>
            </a:r>
            <a:r>
              <a:rPr lang="en-US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будут простаивать</a:t>
            </a:r>
            <a:endParaRPr/>
          </a:p>
          <a:p>
            <a:pPr indent="0" lvl="0" marL="0" rtl="0" algn="l">
              <a:spcBef>
                <a:spcPts val="520"/>
              </a:spcBef>
              <a:spcAft>
                <a:spcPts val="0"/>
              </a:spcAft>
              <a:buSzPts val="2470"/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520"/>
              </a:spcBef>
              <a:spcAft>
                <a:spcPts val="0"/>
              </a:spcAft>
              <a:buSzPts val="247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520"/>
              </a:spcBef>
              <a:spcAft>
                <a:spcPts val="0"/>
              </a:spcAft>
              <a:buSzPts val="247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5"/>
          <p:cNvSpPr txBox="1"/>
          <p:nvPr>
            <p:ph type="title"/>
          </p:nvPr>
        </p:nvSpPr>
        <p:spPr>
          <a:xfrm>
            <a:off x="1180839" y="476672"/>
            <a:ext cx="7344816" cy="78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0070C0"/>
                </a:solidFill>
              </a:rPr>
              <a:t>Несколько блоков на одном SM</a:t>
            </a:r>
            <a:endParaRPr b="1" sz="4000">
              <a:solidFill>
                <a:srgbClr val="0070C0"/>
              </a:solidFill>
            </a:endParaRPr>
          </a:p>
        </p:txBody>
      </p:sp>
      <p:sp>
        <p:nvSpPr>
          <p:cNvPr id="637" name="Google Shape;637;p55"/>
          <p:cNvSpPr txBox="1"/>
          <p:nvPr>
            <p:ph idx="1" type="body"/>
          </p:nvPr>
        </p:nvSpPr>
        <p:spPr>
          <a:xfrm>
            <a:off x="436674" y="1556793"/>
            <a:ext cx="8229600" cy="2232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470"/>
              <a:buChar char="⚫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SM может работать с варпами нескольких блоков одновременно</a:t>
            </a:r>
            <a:endParaRPr/>
          </a:p>
          <a:p>
            <a:pPr indent="-246888" lvl="1" marL="640080" rtl="0" algn="l">
              <a:spcBef>
                <a:spcPts val="440"/>
              </a:spcBef>
              <a:spcAft>
                <a:spcPts val="0"/>
              </a:spcAft>
              <a:buSzPts val="1870"/>
              <a:buChar char="⚫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Максимальное число резидентных блоков на одном мультипроцессоре – 8</a:t>
            </a:r>
            <a:endParaRPr/>
          </a:p>
          <a:p>
            <a:pPr indent="-246888" lvl="1" marL="640080" rtl="0" algn="l">
              <a:spcBef>
                <a:spcPts val="440"/>
              </a:spcBef>
              <a:spcAft>
                <a:spcPts val="0"/>
              </a:spcAft>
              <a:buSzPts val="1870"/>
              <a:buChar char="⚫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Максимальное число резидентных варпов – 48 = </a:t>
            </a:r>
            <a:r>
              <a:rPr lang="en-US" sz="2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1536 нитей</a:t>
            </a:r>
            <a:endParaRPr/>
          </a:p>
          <a:p>
            <a:pPr indent="-141605" lvl="0" marL="274320" rtl="0" algn="l">
              <a:spcBef>
                <a:spcPts val="440"/>
              </a:spcBef>
              <a:spcAft>
                <a:spcPts val="0"/>
              </a:spcAft>
              <a:buSzPts val="2090"/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ermi GT100 - SM (Streaming Multiprocessor) detail" id="638" name="Google Shape;63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4561" y="4073761"/>
            <a:ext cx="857372" cy="221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overclockers.com.ua/video/geforce-gtx480/01-big-nvidia-fermi.png" id="639" name="Google Shape;63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8144" y="4073761"/>
            <a:ext cx="2736304" cy="2235559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5"/>
          <p:cNvSpPr/>
          <p:nvPr/>
        </p:nvSpPr>
        <p:spPr>
          <a:xfrm flipH="1">
            <a:off x="5281933" y="4545388"/>
            <a:ext cx="902032" cy="50144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41" name="Google Shape;641;p55"/>
          <p:cNvSpPr/>
          <p:nvPr/>
        </p:nvSpPr>
        <p:spPr>
          <a:xfrm>
            <a:off x="3419872" y="4794881"/>
            <a:ext cx="864096" cy="506327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Варп</a:t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42" name="Google Shape;642;p55"/>
          <p:cNvSpPr/>
          <p:nvPr/>
        </p:nvSpPr>
        <p:spPr>
          <a:xfrm flipH="1">
            <a:off x="331777" y="3933056"/>
            <a:ext cx="2304251" cy="1328048"/>
          </a:xfrm>
          <a:prstGeom prst="cloud">
            <a:avLst/>
          </a:prstGeom>
          <a:solidFill>
            <a:schemeClr val="accent1"/>
          </a:solidFill>
          <a:ln cap="flat" cmpd="sng" w="254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Виртуальный блок нитей</a:t>
            </a:r>
            <a:endParaRPr/>
          </a:p>
        </p:txBody>
      </p:sp>
      <p:sp>
        <p:nvSpPr>
          <p:cNvPr id="643" name="Google Shape;643;p55"/>
          <p:cNvSpPr/>
          <p:nvPr/>
        </p:nvSpPr>
        <p:spPr>
          <a:xfrm flipH="1">
            <a:off x="331779" y="4426561"/>
            <a:ext cx="2304251" cy="1328048"/>
          </a:xfrm>
          <a:prstGeom prst="cloud">
            <a:avLst/>
          </a:prstGeom>
          <a:solidFill>
            <a:schemeClr val="accent1"/>
          </a:solidFill>
          <a:ln cap="flat" cmpd="sng" w="254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Виртуальный блок нитей</a:t>
            </a:r>
            <a:endParaRPr/>
          </a:p>
        </p:txBody>
      </p:sp>
      <p:sp>
        <p:nvSpPr>
          <p:cNvPr id="644" name="Google Shape;644;p55"/>
          <p:cNvSpPr/>
          <p:nvPr/>
        </p:nvSpPr>
        <p:spPr>
          <a:xfrm flipH="1">
            <a:off x="323528" y="5013176"/>
            <a:ext cx="2304251" cy="1328048"/>
          </a:xfrm>
          <a:prstGeom prst="cloud">
            <a:avLst/>
          </a:prstGeom>
          <a:solidFill>
            <a:schemeClr val="accent1"/>
          </a:solidFill>
          <a:ln cap="flat" cmpd="sng" w="254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Виртуальный блок нитей</a:t>
            </a:r>
            <a:endParaRPr/>
          </a:p>
        </p:txBody>
      </p:sp>
      <p:sp>
        <p:nvSpPr>
          <p:cNvPr id="645" name="Google Shape;645;p55"/>
          <p:cNvSpPr/>
          <p:nvPr/>
        </p:nvSpPr>
        <p:spPr>
          <a:xfrm flipH="1">
            <a:off x="2733188" y="4794881"/>
            <a:ext cx="614676" cy="50144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A51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46" name="Google Shape;646;p55"/>
          <p:cNvSpPr/>
          <p:nvPr/>
        </p:nvSpPr>
        <p:spPr>
          <a:xfrm>
            <a:off x="2155927" y="6038162"/>
            <a:ext cx="2173342" cy="60612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BE49C"/>
              </a:gs>
              <a:gs pos="43000">
                <a:srgbClr val="CCF2C2"/>
              </a:gs>
              <a:gs pos="93000">
                <a:srgbClr val="EFFAEC"/>
              </a:gs>
              <a:gs pos="100000">
                <a:srgbClr val="F7FFF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944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381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Warp Scheduler</a:t>
            </a:r>
            <a:endParaRPr sz="18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647" name="Google Shape;647;p55"/>
          <p:cNvCxnSpPr>
            <a:stCxn id="645" idx="2"/>
            <a:endCxn id="646" idx="0"/>
          </p:cNvCxnSpPr>
          <p:nvPr/>
        </p:nvCxnSpPr>
        <p:spPr>
          <a:xfrm>
            <a:off x="3097140" y="5296329"/>
            <a:ext cx="145500" cy="741900"/>
          </a:xfrm>
          <a:prstGeom prst="straightConnector1">
            <a:avLst/>
          </a:prstGeom>
          <a:noFill/>
          <a:ln cap="flat" cmpd="sng" w="9525">
            <a:solidFill>
              <a:srgbClr val="07519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8" name="Google Shape;648;p55"/>
          <p:cNvSpPr/>
          <p:nvPr/>
        </p:nvSpPr>
        <p:spPr>
          <a:xfrm>
            <a:off x="8460432" y="2865710"/>
            <a:ext cx="3962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59C7FF"/>
                </a:solidFill>
                <a:latin typeface="Constantia"/>
                <a:ea typeface="Constantia"/>
                <a:cs typeface="Constantia"/>
                <a:sym typeface="Constantia"/>
              </a:rPr>
              <a:t>!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6"/>
          <p:cNvSpPr txBox="1"/>
          <p:nvPr>
            <p:ph type="title"/>
          </p:nvPr>
        </p:nvSpPr>
        <p:spPr>
          <a:xfrm>
            <a:off x="1043608" y="692696"/>
            <a:ext cx="6768752" cy="78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rgbClr val="0070C0"/>
                </a:solidFill>
              </a:rPr>
              <a:t>Загруженность (Occupancy)</a:t>
            </a:r>
            <a:endParaRPr/>
          </a:p>
        </p:txBody>
      </p:sp>
      <p:sp>
        <p:nvSpPr>
          <p:cNvPr id="655" name="Google Shape;655;p56"/>
          <p:cNvSpPr txBox="1"/>
          <p:nvPr>
            <p:ph idx="1" type="body"/>
          </p:nvPr>
        </p:nvSpPr>
        <p:spPr>
          <a:xfrm>
            <a:off x="436674" y="1988840"/>
            <a:ext cx="8229600" cy="2592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Чем больше нитей активно на мультипроцессоре, тем эффективнее используется оборудование </a:t>
            </a:r>
            <a:endParaRPr/>
          </a:p>
          <a:p>
            <a:pPr indent="-274320" lvl="2" marL="548640" rtl="0" algn="l">
              <a:spcBef>
                <a:spcPts val="420"/>
              </a:spcBef>
              <a:spcAft>
                <a:spcPts val="0"/>
              </a:spcAft>
              <a:buClr>
                <a:schemeClr val="accent3"/>
              </a:buClr>
              <a:buSzPts val="1995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Блоки по 1024 нити – 1 блок на SM, 1024 нити, 66% от максимума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74320" lvl="2" marL="548640" rtl="0" algn="l">
              <a:spcBef>
                <a:spcPts val="420"/>
              </a:spcBef>
              <a:spcAft>
                <a:spcPts val="0"/>
              </a:spcAft>
              <a:buClr>
                <a:schemeClr val="accent3"/>
              </a:buClr>
              <a:buSzPts val="1995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Блоки по 100 нитей – 8 блоков на SM, 800 нитей, 52%</a:t>
            </a:r>
            <a:endParaRPr/>
          </a:p>
          <a:p>
            <a:pPr indent="-274320" lvl="2" marL="548640" rtl="0" algn="l">
              <a:spcBef>
                <a:spcPts val="420"/>
              </a:spcBef>
              <a:spcAft>
                <a:spcPts val="0"/>
              </a:spcAft>
              <a:buClr>
                <a:schemeClr val="accent3"/>
              </a:buClr>
              <a:buSzPts val="1995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Блоки по 512 нитей – 3 блока на SM, 1536 нитей, 100%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17348" lvl="1" marL="640080" rtl="0" algn="l"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520"/>
              </a:spcBef>
              <a:spcAft>
                <a:spcPts val="0"/>
              </a:spcAft>
              <a:buSzPts val="247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17475" lvl="0" marL="274320" rtl="0" algn="l">
              <a:spcBef>
                <a:spcPts val="520"/>
              </a:spcBef>
              <a:spcAft>
                <a:spcPts val="0"/>
              </a:spcAft>
              <a:buSzPts val="247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17475" lvl="0" marL="274320" rtl="0" algn="l">
              <a:spcBef>
                <a:spcPts val="520"/>
              </a:spcBef>
              <a:spcAft>
                <a:spcPts val="0"/>
              </a:spcAft>
              <a:buSzPts val="247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7"/>
          <p:cNvSpPr txBox="1"/>
          <p:nvPr>
            <p:ph type="title"/>
          </p:nvPr>
        </p:nvSpPr>
        <p:spPr>
          <a:xfrm>
            <a:off x="827584" y="629816"/>
            <a:ext cx="7704856" cy="78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0070C0"/>
                </a:solidFill>
              </a:rPr>
              <a:t>SIMT и глобальная синхронизация</a:t>
            </a:r>
            <a:endParaRPr/>
          </a:p>
        </p:txBody>
      </p:sp>
      <p:sp>
        <p:nvSpPr>
          <p:cNvPr id="661" name="Google Shape;661;p57"/>
          <p:cNvSpPr txBox="1"/>
          <p:nvPr>
            <p:ph idx="1" type="body"/>
          </p:nvPr>
        </p:nvSpPr>
        <p:spPr>
          <a:xfrm>
            <a:off x="395536" y="1556792"/>
            <a:ext cx="8229600" cy="5112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В общем случае, из-за ограничений по числу нитей и блоков на одном SM, не удаётся разместить сразу все блоки программы на GPU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Часть блоков ожидает выполнения </a:t>
            </a:r>
            <a:endParaRPr/>
          </a:p>
          <a:p>
            <a:pPr indent="-246887" lvl="2" marL="914400" rtl="0" algn="l">
              <a:spcBef>
                <a:spcPts val="420"/>
              </a:spcBef>
              <a:spcAft>
                <a:spcPts val="0"/>
              </a:spcAft>
              <a:buSzPts val="1470"/>
              <a:buChar char="⚫"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Поэтому в общем случае невозможна глобальная синхронизация</a:t>
            </a:r>
            <a:endParaRPr/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Блоки выполняются по мере освобождения ресурсов</a:t>
            </a:r>
            <a:endParaRPr/>
          </a:p>
          <a:p>
            <a:pPr indent="-246887" lvl="2" marL="914400" rtl="0" algn="l">
              <a:spcBef>
                <a:spcPts val="420"/>
              </a:spcBef>
              <a:spcAft>
                <a:spcPts val="0"/>
              </a:spcAft>
              <a:buSzPts val="1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Нельзя предсказать порядок выполнения блоков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Если все блоки программы удалось разместить, то возможна глобальная синхронизация через атомарные операции</a:t>
            </a:r>
            <a:endParaRPr/>
          </a:p>
          <a:p>
            <a:pPr indent="-246887" lvl="2" marL="914400" rtl="0" algn="l">
              <a:spcBef>
                <a:spcPts val="420"/>
              </a:spcBef>
              <a:spcAft>
                <a:spcPts val="0"/>
              </a:spcAft>
              <a:buSzPts val="1470"/>
              <a:buChar char="⚫"/>
            </a:pPr>
            <a:r>
              <a:rPr lang="en-US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Вручную, специальная техника «Persistent Threads»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docs.nvidia.com/cuda/cuda-c-programming-guide/graphics/automatic-scalability.png" id="666" name="Google Shape;66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5997" y="1988840"/>
            <a:ext cx="4642507" cy="3619217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8"/>
          <p:cNvSpPr txBox="1"/>
          <p:nvPr>
            <p:ph type="title"/>
          </p:nvPr>
        </p:nvSpPr>
        <p:spPr>
          <a:xfrm>
            <a:off x="1081621" y="692696"/>
            <a:ext cx="6768752" cy="78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0070C0"/>
                </a:solidFill>
              </a:rPr>
              <a:t>SIMT и масштабирование</a:t>
            </a:r>
            <a:endParaRPr/>
          </a:p>
        </p:txBody>
      </p:sp>
      <p:sp>
        <p:nvSpPr>
          <p:cNvPr id="668" name="Google Shape;668;p58"/>
          <p:cNvSpPr txBox="1"/>
          <p:nvPr>
            <p:ph idx="1" type="body"/>
          </p:nvPr>
        </p:nvSpPr>
        <p:spPr>
          <a:xfrm>
            <a:off x="251520" y="1772816"/>
            <a:ext cx="4978896" cy="4533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Виртуальное</a:t>
            </a:r>
            <a:endParaRPr/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GPU может поддерживать миллионы виртуальных нитей</a:t>
            </a:r>
            <a:endParaRPr/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Виртуальные блоки независимы </a:t>
            </a:r>
            <a:endParaRPr/>
          </a:p>
          <a:p>
            <a:pPr indent="-246887" lvl="2" marL="914400" rtl="0" algn="l">
              <a:spcBef>
                <a:spcPts val="420"/>
              </a:spcBef>
              <a:spcAft>
                <a:spcPts val="0"/>
              </a:spcAft>
              <a:buSzPts val="1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Программу можно запустить на любом количестве SM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520"/>
              </a:spcBef>
              <a:spcAft>
                <a:spcPts val="0"/>
              </a:spcAft>
              <a:buSzPts val="2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Аппаратное</a:t>
            </a:r>
            <a:endParaRPr/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Мультипроцессоры независимы</a:t>
            </a:r>
            <a:endParaRPr/>
          </a:p>
          <a:p>
            <a:pPr indent="-246887" lvl="2" marL="914400" rtl="0" algn="l">
              <a:spcBef>
                <a:spcPts val="420"/>
              </a:spcBef>
              <a:spcAft>
                <a:spcPts val="0"/>
              </a:spcAft>
              <a:buSzPts val="147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Можно «нарезать» GPU c различным количеством SM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17348" lvl="1" marL="640080" rtl="0" algn="l"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9"/>
          <p:cNvSpPr txBox="1"/>
          <p:nvPr>
            <p:ph type="title"/>
          </p:nvPr>
        </p:nvSpPr>
        <p:spPr>
          <a:xfrm>
            <a:off x="467544" y="989856"/>
            <a:ext cx="2232248" cy="78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0070C0"/>
                </a:solidFill>
              </a:rPr>
              <a:t>SIMT</a:t>
            </a:r>
            <a:endParaRPr b="1">
              <a:solidFill>
                <a:srgbClr val="0070C0"/>
              </a:solidFill>
            </a:endParaRPr>
          </a:p>
        </p:txBody>
      </p:sp>
      <p:grpSp>
        <p:nvGrpSpPr>
          <p:cNvPr id="675" name="Google Shape;675;p59"/>
          <p:cNvGrpSpPr/>
          <p:nvPr/>
        </p:nvGrpSpPr>
        <p:grpSpPr>
          <a:xfrm>
            <a:off x="1331653" y="116632"/>
            <a:ext cx="6221491" cy="3888432"/>
            <a:chOff x="648085" y="0"/>
            <a:chExt cx="6221491" cy="3888432"/>
          </a:xfrm>
        </p:grpSpPr>
        <p:sp>
          <p:nvSpPr>
            <p:cNvPr id="676" name="Google Shape;676;p59"/>
            <p:cNvSpPr/>
            <p:nvPr/>
          </p:nvSpPr>
          <p:spPr>
            <a:xfrm>
              <a:off x="648085" y="0"/>
              <a:ext cx="6221491" cy="3888432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quadBezTo>
                    <a:pt x="20000" y="40000"/>
                    <a:pt x="101250" y="15000"/>
                  </a:quadBezTo>
                  <a:lnTo>
                    <a:pt x="100194" y="0"/>
                  </a:lnTo>
                  <a:lnTo>
                    <a:pt x="120000" y="24000"/>
                  </a:lnTo>
                  <a:lnTo>
                    <a:pt x="104419" y="60000"/>
                  </a:lnTo>
                  <a:lnTo>
                    <a:pt x="103363" y="45000"/>
                  </a:lnTo>
                  <a:quadBezTo>
                    <a:pt x="30000" y="55000"/>
                    <a:pt x="0" y="120000"/>
                  </a:quadBezTo>
                  <a:close/>
                </a:path>
              </a:pathLst>
            </a:custGeom>
            <a:solidFill>
              <a:srgbClr val="CAD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1282491" y="2891438"/>
              <a:ext cx="143094" cy="143094"/>
            </a:xfrm>
            <a:prstGeom prst="ellipse">
              <a:avLst/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874784" y="2593708"/>
              <a:ext cx="1063874" cy="3880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9"/>
            <p:cNvSpPr txBox="1"/>
            <p:nvPr/>
          </p:nvSpPr>
          <p:spPr>
            <a:xfrm>
              <a:off x="874784" y="2593708"/>
              <a:ext cx="1063874" cy="3880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758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nstantia"/>
                <a:buNone/>
              </a:pPr>
              <a:r>
                <a:rPr lang="en-US" sz="1800">
                  <a:solidFill>
                    <a:schemeClr val="dk1"/>
                  </a:solidFill>
                  <a:latin typeface="Constantia"/>
                  <a:ea typeface="Constantia"/>
                  <a:cs typeface="Constantia"/>
                  <a:sym typeface="Constantia"/>
                </a:rPr>
                <a:t>нить</a:t>
              </a:r>
              <a:endParaRPr sz="20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2293483" y="1983390"/>
              <a:ext cx="248859" cy="248859"/>
            </a:xfrm>
            <a:prstGeom prst="ellipse">
              <a:avLst/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1900299" y="1636556"/>
              <a:ext cx="1306513" cy="474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9"/>
            <p:cNvSpPr txBox="1"/>
            <p:nvPr/>
          </p:nvSpPr>
          <p:spPr>
            <a:xfrm>
              <a:off x="1900299" y="1636556"/>
              <a:ext cx="1306513" cy="474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3185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варп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3584443" y="1320511"/>
              <a:ext cx="329739" cy="329739"/>
            </a:xfrm>
            <a:prstGeom prst="ellipse">
              <a:avLst/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3267666" y="952888"/>
              <a:ext cx="1306513" cy="462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9"/>
            <p:cNvSpPr txBox="1"/>
            <p:nvPr/>
          </p:nvSpPr>
          <p:spPr>
            <a:xfrm>
              <a:off x="3267666" y="952888"/>
              <a:ext cx="1306513" cy="462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747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блок</a:t>
              </a: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4990500" y="879563"/>
              <a:ext cx="441725" cy="441725"/>
            </a:xfrm>
            <a:prstGeom prst="ellipse">
              <a:avLst/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4566657" y="474295"/>
              <a:ext cx="1755365" cy="336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9"/>
            <p:cNvSpPr txBox="1"/>
            <p:nvPr/>
          </p:nvSpPr>
          <p:spPr>
            <a:xfrm>
              <a:off x="4566657" y="474295"/>
              <a:ext cx="1755365" cy="336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3405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программа</a:t>
              </a:r>
              <a:endParaRPr/>
            </a:p>
          </p:txBody>
        </p:sp>
      </p:grpSp>
      <p:grpSp>
        <p:nvGrpSpPr>
          <p:cNvPr id="689" name="Google Shape;689;p59"/>
          <p:cNvGrpSpPr/>
          <p:nvPr/>
        </p:nvGrpSpPr>
        <p:grpSpPr>
          <a:xfrm>
            <a:off x="472420" y="2536273"/>
            <a:ext cx="8246571" cy="4133086"/>
            <a:chOff x="-139140" y="356985"/>
            <a:chExt cx="8246571" cy="4133086"/>
          </a:xfrm>
        </p:grpSpPr>
        <p:sp>
          <p:nvSpPr>
            <p:cNvPr id="690" name="Google Shape;690;p59"/>
            <p:cNvSpPr/>
            <p:nvPr/>
          </p:nvSpPr>
          <p:spPr>
            <a:xfrm>
              <a:off x="2611037" y="356985"/>
              <a:ext cx="2905810" cy="2639029"/>
            </a:xfrm>
            <a:prstGeom prst="ellipse">
              <a:avLst/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9"/>
            <p:cNvSpPr txBox="1"/>
            <p:nvPr/>
          </p:nvSpPr>
          <p:spPr>
            <a:xfrm>
              <a:off x="3036583" y="743462"/>
              <a:ext cx="2054718" cy="1866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0775" spcFirstLastPara="1" rIns="10775" wrap="square" tIns="10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onstantia"/>
                <a:buNone/>
              </a:pPr>
              <a:r>
                <a:rPr lang="en-US" sz="1700">
                  <a:solidFill>
                    <a:schemeClr val="lt1"/>
                  </a:solidFill>
                  <a:latin typeface="Constantia"/>
                  <a:ea typeface="Constantia"/>
                  <a:cs typeface="Constantia"/>
                  <a:sym typeface="Constantia"/>
                </a:rPr>
                <a:t>Nvidia SIMT-все нити из одного варпа одновременно выполняют одну инструкцию, варпы выполняются независимо</a:t>
              </a:r>
              <a:endParaRPr/>
            </a:p>
          </p:txBody>
        </p:sp>
        <p:sp>
          <p:nvSpPr>
            <p:cNvPr id="692" name="Google Shape;692;p59"/>
            <p:cNvSpPr/>
            <p:nvPr/>
          </p:nvSpPr>
          <p:spPr>
            <a:xfrm rot="8636166">
              <a:off x="1031059" y="2798624"/>
              <a:ext cx="1996774" cy="718985"/>
            </a:xfrm>
            <a:prstGeom prst="leftArrow">
              <a:avLst>
                <a:gd fmla="val 60000" name="adj1"/>
                <a:gd fmla="val 50000" name="adj2"/>
              </a:avLst>
            </a:prstGeom>
            <a:solidFill>
              <a:srgbClr val="A7B9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9"/>
            <p:cNvSpPr/>
            <p:nvPr/>
          </p:nvSpPr>
          <p:spPr>
            <a:xfrm>
              <a:off x="-139140" y="3001638"/>
              <a:ext cx="2723060" cy="1488433"/>
            </a:xfrm>
            <a:prstGeom prst="roundRect">
              <a:avLst>
                <a:gd fmla="val 10000" name="adj"/>
              </a:avLst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9"/>
            <p:cNvSpPr txBox="1"/>
            <p:nvPr/>
          </p:nvSpPr>
          <p:spPr>
            <a:xfrm>
              <a:off x="-95545" y="3045233"/>
              <a:ext cx="2635870" cy="1401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onstantia"/>
                <a:buNone/>
              </a:pPr>
              <a:r>
                <a:rPr lang="en-US" sz="1500">
                  <a:solidFill>
                    <a:schemeClr val="lt1"/>
                  </a:solidFill>
                  <a:latin typeface="Constantia"/>
                  <a:ea typeface="Constantia"/>
                  <a:cs typeface="Constantia"/>
                  <a:sym typeface="Constantia"/>
                </a:rPr>
                <a:t>SIMD – все нити одновременно выполняют одну инструкцию</a:t>
              </a:r>
              <a:endParaRPr/>
            </a:p>
          </p:txBody>
        </p:sp>
        <p:sp>
          <p:nvSpPr>
            <p:cNvPr id="695" name="Google Shape;695;p59"/>
            <p:cNvSpPr/>
            <p:nvPr/>
          </p:nvSpPr>
          <p:spPr>
            <a:xfrm rot="2271164">
              <a:off x="5052829" y="2839843"/>
              <a:ext cx="1941228" cy="718985"/>
            </a:xfrm>
            <a:prstGeom prst="leftArrow">
              <a:avLst>
                <a:gd fmla="val 60000" name="adj1"/>
                <a:gd fmla="val 50000" name="adj2"/>
              </a:avLst>
            </a:prstGeom>
            <a:solidFill>
              <a:srgbClr val="A7B9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9"/>
            <p:cNvSpPr/>
            <p:nvPr/>
          </p:nvSpPr>
          <p:spPr>
            <a:xfrm>
              <a:off x="5472231" y="3099803"/>
              <a:ext cx="2635200" cy="1390268"/>
            </a:xfrm>
            <a:prstGeom prst="roundRect">
              <a:avLst>
                <a:gd fmla="val 10000" name="adj"/>
              </a:avLst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9"/>
            <p:cNvSpPr txBox="1"/>
            <p:nvPr/>
          </p:nvSpPr>
          <p:spPr>
            <a:xfrm>
              <a:off x="5512951" y="3140523"/>
              <a:ext cx="2553760" cy="1308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onstantia"/>
                <a:buNone/>
              </a:pPr>
              <a:r>
                <a:rPr lang="en-US" sz="1500">
                  <a:solidFill>
                    <a:schemeClr val="lt1"/>
                  </a:solidFill>
                  <a:latin typeface="Constantia"/>
                  <a:ea typeface="Constantia"/>
                  <a:cs typeface="Constantia"/>
                  <a:sym typeface="Constantia"/>
                </a:rPr>
                <a:t>MIMD – каждая нить выполняется независимо от других, SMP – все нити имеют равные возможности для доступа к памяти</a:t>
              </a:r>
              <a:endParaRPr/>
            </a:p>
          </p:txBody>
        </p:sp>
      </p:grpSp>
      <p:grpSp>
        <p:nvGrpSpPr>
          <p:cNvPr id="698" name="Google Shape;698;p59"/>
          <p:cNvGrpSpPr/>
          <p:nvPr/>
        </p:nvGrpSpPr>
        <p:grpSpPr>
          <a:xfrm>
            <a:off x="6204589" y="980728"/>
            <a:ext cx="1247731" cy="458685"/>
            <a:chOff x="3960429" y="1656185"/>
            <a:chExt cx="1247731" cy="458685"/>
          </a:xfrm>
        </p:grpSpPr>
        <p:sp>
          <p:nvSpPr>
            <p:cNvPr id="699" name="Google Shape;699;p59"/>
            <p:cNvSpPr/>
            <p:nvPr/>
          </p:nvSpPr>
          <p:spPr>
            <a:xfrm>
              <a:off x="3960429" y="1656185"/>
              <a:ext cx="1247731" cy="458685"/>
            </a:xfrm>
            <a:prstGeom prst="roundRect">
              <a:avLst>
                <a:gd fmla="val 16667" name="adj"/>
              </a:avLst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9"/>
            <p:cNvSpPr/>
            <p:nvPr/>
          </p:nvSpPr>
          <p:spPr>
            <a:xfrm>
              <a:off x="3982820" y="1678576"/>
              <a:ext cx="1202949" cy="4139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Constantia"/>
                  <a:ea typeface="Constantia"/>
                  <a:cs typeface="Constantia"/>
                  <a:sym typeface="Constantia"/>
                </a:rPr>
                <a:t>MIMD</a:t>
              </a:r>
              <a:endParaRPr sz="15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</p:grpSp>
      <p:grpSp>
        <p:nvGrpSpPr>
          <p:cNvPr id="701" name="Google Shape;701;p59"/>
          <p:cNvGrpSpPr/>
          <p:nvPr/>
        </p:nvGrpSpPr>
        <p:grpSpPr>
          <a:xfrm>
            <a:off x="3353821" y="2039999"/>
            <a:ext cx="1290187" cy="380889"/>
            <a:chOff x="875072" y="2826910"/>
            <a:chExt cx="1290187" cy="380889"/>
          </a:xfrm>
        </p:grpSpPr>
        <p:sp>
          <p:nvSpPr>
            <p:cNvPr id="702" name="Google Shape;702;p59"/>
            <p:cNvSpPr/>
            <p:nvPr/>
          </p:nvSpPr>
          <p:spPr>
            <a:xfrm>
              <a:off x="875072" y="2826910"/>
              <a:ext cx="1247731" cy="380889"/>
            </a:xfrm>
            <a:prstGeom prst="roundRect">
              <a:avLst>
                <a:gd fmla="val 16667" name="adj"/>
              </a:avLst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Constantia"/>
                  <a:ea typeface="Constantia"/>
                  <a:cs typeface="Constantia"/>
                  <a:sym typeface="Constantia"/>
                </a:rPr>
                <a:t>SIMD</a:t>
              </a:r>
              <a:endParaRPr sz="18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954714" y="2826910"/>
              <a:ext cx="1210545" cy="343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/>
          <p:nvPr>
            <p:ph type="title"/>
          </p:nvPr>
        </p:nvSpPr>
        <p:spPr>
          <a:xfrm>
            <a:off x="438944" y="906456"/>
            <a:ext cx="8229600" cy="7943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0070C0"/>
                </a:solidFill>
              </a:rPr>
              <a:t>Преимущества GPGPU</a:t>
            </a:r>
            <a:endParaRPr b="1">
              <a:solidFill>
                <a:srgbClr val="0070C0"/>
              </a:solidFill>
            </a:endParaRPr>
          </a:p>
        </p:txBody>
      </p:sp>
      <p:sp>
        <p:nvSpPr>
          <p:cNvPr id="153" name="Google Shape;153;p6"/>
          <p:cNvSpPr txBox="1"/>
          <p:nvPr>
            <p:ph idx="1" type="body"/>
          </p:nvPr>
        </p:nvSpPr>
        <p:spPr>
          <a:xfrm>
            <a:off x="395536" y="1988840"/>
            <a:ext cx="8208912" cy="1944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3230"/>
              <a:buChar char="⚫"/>
            </a:pPr>
            <a:r>
              <a:rPr lang="en-US" sz="3400">
                <a:latin typeface="Calibri"/>
                <a:ea typeface="Calibri"/>
                <a:cs typeface="Calibri"/>
                <a:sym typeface="Calibri"/>
              </a:rPr>
              <a:t>Соотношения</a:t>
            </a:r>
            <a:endParaRPr/>
          </a:p>
          <a:p>
            <a:pPr indent="-246888" lvl="1" marL="640080" rtl="0" algn="l">
              <a:spcBef>
                <a:spcPts val="640"/>
              </a:spcBef>
              <a:spcAft>
                <a:spcPts val="0"/>
              </a:spcAft>
              <a:buSzPts val="2720"/>
              <a:buChar char="⚫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Цена\производительность</a:t>
            </a:r>
            <a:endParaRPr/>
          </a:p>
          <a:p>
            <a:pPr indent="-246888" lvl="1" marL="640080" rtl="0" algn="l">
              <a:spcBef>
                <a:spcPts val="640"/>
              </a:spcBef>
              <a:spcAft>
                <a:spcPts val="0"/>
              </a:spcAft>
              <a:buSzPts val="2720"/>
              <a:buChar char="⚫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Производительность\энергопотребление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0"/>
          <p:cNvSpPr txBox="1"/>
          <p:nvPr>
            <p:ph type="title"/>
          </p:nvPr>
        </p:nvSpPr>
        <p:spPr>
          <a:xfrm>
            <a:off x="683568" y="3861048"/>
            <a:ext cx="3600400" cy="65393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AE3AC"/>
              </a:buClr>
              <a:buSzPct val="100000"/>
              <a:buFont typeface="Calibri"/>
              <a:buNone/>
            </a:pPr>
            <a:r>
              <a:rPr lang="en-US"/>
              <a:t>Выводы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1"/>
          <p:cNvSpPr txBox="1"/>
          <p:nvPr>
            <p:ph type="title"/>
          </p:nvPr>
        </p:nvSpPr>
        <p:spPr>
          <a:xfrm>
            <a:off x="467544" y="620688"/>
            <a:ext cx="8229600" cy="7943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0070C0"/>
                </a:solidFill>
              </a:rPr>
              <a:t>Выводы</a:t>
            </a:r>
            <a:endParaRPr/>
          </a:p>
        </p:txBody>
      </p:sp>
      <p:sp>
        <p:nvSpPr>
          <p:cNvPr id="714" name="Google Shape;714;p61"/>
          <p:cNvSpPr txBox="1"/>
          <p:nvPr>
            <p:ph idx="1" type="body"/>
          </p:nvPr>
        </p:nvSpPr>
        <p:spPr>
          <a:xfrm>
            <a:off x="323528" y="1647448"/>
            <a:ext cx="8229600" cy="4589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28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Хорошо распараллеливаются на GPU задачи, которые:</a:t>
            </a:r>
            <a:endParaRPr/>
          </a:p>
          <a:p>
            <a:pPr indent="-129540" lvl="0" marL="274320" rtl="0" algn="l">
              <a:spcBef>
                <a:spcPts val="480"/>
              </a:spcBef>
              <a:spcAft>
                <a:spcPts val="0"/>
              </a:spcAft>
              <a:buSzPts val="228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Имеют параллелизм по данным</a:t>
            </a:r>
            <a:endParaRPr/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Одна и та же последовательность вычислений, применяемая к разным данным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Могут быть разбиты на подзадачи одинаковой сложности</a:t>
            </a:r>
            <a:endParaRPr/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подзадача будет решаться блоком нитей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Каждая подзадача может быть выполнена независимо от всех остальных </a:t>
            </a:r>
            <a:endParaRPr/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нет потребности в глобальной синхронизации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2"/>
          <p:cNvSpPr txBox="1"/>
          <p:nvPr>
            <p:ph type="title"/>
          </p:nvPr>
        </p:nvSpPr>
        <p:spPr>
          <a:xfrm>
            <a:off x="467544" y="620688"/>
            <a:ext cx="8229600" cy="7943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0070C0"/>
                </a:solidFill>
              </a:rPr>
              <a:t>Выводы</a:t>
            </a:r>
            <a:endParaRPr/>
          </a:p>
        </p:txBody>
      </p:sp>
      <p:sp>
        <p:nvSpPr>
          <p:cNvPr id="720" name="Google Shape;720;p62"/>
          <p:cNvSpPr txBox="1"/>
          <p:nvPr>
            <p:ph idx="1" type="body"/>
          </p:nvPr>
        </p:nvSpPr>
        <p:spPr>
          <a:xfrm>
            <a:off x="323528" y="1647448"/>
            <a:ext cx="8229600" cy="4157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28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Хорошо распараллеливаются на GPU задачи, которые:</a:t>
            </a:r>
            <a:endParaRPr/>
          </a:p>
          <a:p>
            <a:pPr indent="-129540" lvl="0" marL="274320" rtl="0" algn="l">
              <a:spcBef>
                <a:spcPts val="480"/>
              </a:spcBef>
              <a:spcAft>
                <a:spcPts val="0"/>
              </a:spcAft>
              <a:buSzPts val="228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Число арифметических операций велико по сравнению с операциями доступа в память </a:t>
            </a:r>
            <a:endParaRPr/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для покрытия латентности памяти вычислениями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280"/>
              <a:buChar char="⚫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Если алгоритм итерационный, то его выполнение может быть организовано без пересылок памяти между хостом и GPU после каждой итерации</a:t>
            </a:r>
            <a:endParaRPr/>
          </a:p>
          <a:p>
            <a:pPr indent="-246888" lvl="1" marL="640080" rtl="0" algn="l">
              <a:spcBef>
                <a:spcPts val="480"/>
              </a:spcBef>
              <a:spcAft>
                <a:spcPts val="0"/>
              </a:spcAft>
              <a:buSzPts val="2040"/>
              <a:buChar char="⚫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Пересылки данных между  хостом и GPU накладны</a:t>
            </a:r>
            <a:endParaRPr/>
          </a:p>
          <a:p>
            <a:pPr indent="-357505" lvl="0" marL="514350" rtl="0" algn="l">
              <a:spcBef>
                <a:spcPts val="520"/>
              </a:spcBef>
              <a:spcAft>
                <a:spcPts val="0"/>
              </a:spcAft>
              <a:buSzPts val="247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12509"/>
            <a:ext cx="9144000" cy="567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 txBox="1"/>
          <p:nvPr>
            <p:ph type="title"/>
          </p:nvPr>
        </p:nvSpPr>
        <p:spPr>
          <a:xfrm>
            <a:off x="1691680" y="476672"/>
            <a:ext cx="2664296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0070C0"/>
                </a:solidFill>
              </a:rPr>
              <a:t>Green500</a:t>
            </a:r>
            <a:endParaRPr b="1" sz="40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 txBox="1"/>
          <p:nvPr>
            <p:ph type="title"/>
          </p:nvPr>
        </p:nvSpPr>
        <p:spPr>
          <a:xfrm>
            <a:off x="662880" y="836712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0070C0"/>
                </a:solidFill>
              </a:rPr>
              <a:t>Эффективность энергопотребления</a:t>
            </a:r>
            <a:endParaRPr/>
          </a:p>
        </p:txBody>
      </p:sp>
      <p:pic>
        <p:nvPicPr>
          <p:cNvPr id="165" name="Google Shape;16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12" y="1700808"/>
            <a:ext cx="9209434" cy="518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9"/>
          <p:cNvGrpSpPr/>
          <p:nvPr/>
        </p:nvGrpSpPr>
        <p:grpSpPr>
          <a:xfrm>
            <a:off x="207071" y="1268760"/>
            <a:ext cx="8064896" cy="5040560"/>
            <a:chOff x="207071" y="0"/>
            <a:chExt cx="8064896" cy="5040560"/>
          </a:xfrm>
        </p:grpSpPr>
        <p:sp>
          <p:nvSpPr>
            <p:cNvPr id="172" name="Google Shape;172;p9"/>
            <p:cNvSpPr/>
            <p:nvPr/>
          </p:nvSpPr>
          <p:spPr>
            <a:xfrm>
              <a:off x="207071" y="0"/>
              <a:ext cx="8064896" cy="504056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quadBezTo>
                    <a:pt x="20000" y="40000"/>
                    <a:pt x="101250" y="15000"/>
                  </a:quadBezTo>
                  <a:lnTo>
                    <a:pt x="100194" y="0"/>
                  </a:lnTo>
                  <a:lnTo>
                    <a:pt x="120000" y="24000"/>
                  </a:lnTo>
                  <a:lnTo>
                    <a:pt x="104419" y="60000"/>
                  </a:lnTo>
                  <a:lnTo>
                    <a:pt x="103363" y="45000"/>
                  </a:lnTo>
                  <a:quadBezTo>
                    <a:pt x="30000" y="55000"/>
                    <a:pt x="0" y="120000"/>
                  </a:quadBezTo>
                  <a:close/>
                </a:path>
              </a:pathLst>
            </a:custGeom>
            <a:solidFill>
              <a:srgbClr val="CAD4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1240265" y="3478994"/>
              <a:ext cx="209687" cy="209687"/>
            </a:xfrm>
            <a:prstGeom prst="ellipse">
              <a:avLst/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611566" y="2952334"/>
              <a:ext cx="2757515" cy="4486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 txBox="1"/>
            <p:nvPr/>
          </p:nvSpPr>
          <p:spPr>
            <a:xfrm>
              <a:off x="611566" y="2952334"/>
              <a:ext cx="2757515" cy="4486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111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Развлечения</a:t>
              </a:r>
              <a:endParaRPr b="1" i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3091159" y="2108970"/>
              <a:ext cx="379050" cy="379050"/>
            </a:xfrm>
            <a:prstGeom prst="ellipse">
              <a:avLst/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1682693" y="1584187"/>
              <a:ext cx="3582439" cy="4377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9"/>
            <p:cNvSpPr txBox="1"/>
            <p:nvPr/>
          </p:nvSpPr>
          <p:spPr>
            <a:xfrm>
              <a:off x="1682693" y="1584187"/>
              <a:ext cx="3582439" cy="4377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0085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Профессиональная </a:t>
              </a:r>
              <a:r>
                <a:rPr b="0"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графика</a:t>
              </a:r>
              <a:endParaRPr b="1" i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5317070" y="1275261"/>
              <a:ext cx="524218" cy="524218"/>
            </a:xfrm>
            <a:prstGeom prst="ellipse">
              <a:avLst/>
            </a:prstGeom>
            <a:solidFill>
              <a:srgbClr val="0D6D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355983" y="576078"/>
              <a:ext cx="3231732" cy="1054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9"/>
            <p:cNvSpPr txBox="1"/>
            <p:nvPr/>
          </p:nvSpPr>
          <p:spPr>
            <a:xfrm>
              <a:off x="4355983" y="576078"/>
              <a:ext cx="3231732" cy="1054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7775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Высокопроизводительные вычисления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9"/>
          <p:cNvSpPr txBox="1"/>
          <p:nvPr>
            <p:ph type="title"/>
          </p:nvPr>
        </p:nvSpPr>
        <p:spPr>
          <a:xfrm>
            <a:off x="457200" y="3326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5000"/>
              <a:buFont typeface="Calibri"/>
              <a:buNone/>
            </a:pPr>
            <a:r>
              <a:rPr b="1" lang="en-US">
                <a:solidFill>
                  <a:srgbClr val="0070C0"/>
                </a:solidFill>
              </a:rPr>
              <a:t>Семейства GPU Nvidia</a:t>
            </a:r>
            <a:endParaRPr>
              <a:solidFill>
                <a:srgbClr val="0070C0"/>
              </a:solidFill>
            </a:endParaRPr>
          </a:p>
        </p:txBody>
      </p:sp>
      <p:pic>
        <p:nvPicPr>
          <p:cNvPr descr="http://www.3dnews.ru/_imgdata/img/2011/12/24/621959/nvidia-geforce_logo.jpg" id="183" name="Google Shape;18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5313176"/>
            <a:ext cx="1046369" cy="996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blogcdn.com/www.engadget.com/media/2012/03/geforcegtx6803qtr-1332395105.jpg" id="184" name="Google Shape;18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1985" y="5157192"/>
            <a:ext cx="2108221" cy="1647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horize.com/media/catalog/product/cache/2/thumbnail/370x242/9df78eab33525d08d6e5fb8d27136e95/q/u/quadro_logo3d.jpg" id="185" name="Google Shape;18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4067" y="4005064"/>
            <a:ext cx="1495965" cy="978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geek.com/wp-content/uploads/2010/07/Nvidia_Quadro_6000.jpg" id="186" name="Google Shape;18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45632" y="4633499"/>
            <a:ext cx="2114600" cy="16758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3dnews.ru/_imgdata/img/2011/11/08/619580/tesla.jpg" id="187" name="Google Shape;187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8144" y="3356992"/>
            <a:ext cx="1262010" cy="1217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ГРАФИЧЕСКИЕ ПРОЦЕССОРЫ TESLA ДЛЯ ПЕРСОНАЛЬНЫХ СУПЕРВЫЧИСЛЕНИЙ" id="188" name="Google Shape;188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97657" y="3573016"/>
            <a:ext cx="2038839" cy="1656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Поток">
  <a:themeElements>
    <a:clrScheme name="Поток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Поток">
  <a:themeElements>
    <a:clrScheme name="Поток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2014-11-12T20:22:24Z</dcterms:created>
  <dc:creator>Nikolay Lihogrud</dc:creator>
</cp:coreProperties>
</file>